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Lähde</a:t>
            </a:r>
            <a:r>
              <a:rPr lang="en-US" dirty="0"/>
              <a:t>:</a:t>
            </a:r>
            <a:r>
              <a:rPr lang="en-US" baseline="0" dirty="0"/>
              <a:t> Pohjois-Karjalan </a:t>
            </a:r>
            <a:r>
              <a:rPr lang="en-US" baseline="0" dirty="0" err="1"/>
              <a:t>maakuntaliiton</a:t>
            </a:r>
            <a:r>
              <a:rPr lang="en-US" baseline="0" dirty="0"/>
              <a:t> </a:t>
            </a:r>
            <a:r>
              <a:rPr lang="en-US" baseline="0" dirty="0" err="1"/>
              <a:t>teollisuusyritysrekisteri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Taul1!$A$2:$A$43</c15:sqref>
                  </c15:fullRef>
                </c:ext>
              </c:extLst>
              <c:f>Taul1!$A$13:$A$43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2009*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Taul1!$B$2:$B$43</c15:sqref>
                  </c15:fullRef>
                </c:ext>
              </c:extLst>
              <c:f>Taul1!$B$13:$B$43</c:f>
              <c:numCache>
                <c:formatCode>General</c:formatCode>
                <c:ptCount val="31"/>
                <c:pt idx="0">
                  <c:v>13047</c:v>
                </c:pt>
                <c:pt idx="1">
                  <c:v>12915</c:v>
                </c:pt>
                <c:pt idx="2">
                  <c:v>11618</c:v>
                </c:pt>
                <c:pt idx="3">
                  <c:v>10726</c:v>
                </c:pt>
                <c:pt idx="4">
                  <c:v>10508</c:v>
                </c:pt>
                <c:pt idx="5">
                  <c:v>11142</c:v>
                </c:pt>
                <c:pt idx="6">
                  <c:v>11207</c:v>
                </c:pt>
                <c:pt idx="7">
                  <c:v>11347</c:v>
                </c:pt>
                <c:pt idx="8">
                  <c:v>12011</c:v>
                </c:pt>
                <c:pt idx="9">
                  <c:v>12455</c:v>
                </c:pt>
                <c:pt idx="10">
                  <c:v>12743</c:v>
                </c:pt>
                <c:pt idx="11">
                  <c:v>13424</c:v>
                </c:pt>
                <c:pt idx="12">
                  <c:v>13263</c:v>
                </c:pt>
                <c:pt idx="13">
                  <c:v>13477</c:v>
                </c:pt>
                <c:pt idx="14">
                  <c:v>13804</c:v>
                </c:pt>
                <c:pt idx="15">
                  <c:v>14255</c:v>
                </c:pt>
                <c:pt idx="16">
                  <c:v>13966</c:v>
                </c:pt>
                <c:pt idx="17">
                  <c:v>13134</c:v>
                </c:pt>
                <c:pt idx="18">
                  <c:v>12773</c:v>
                </c:pt>
                <c:pt idx="19">
                  <c:v>11382</c:v>
                </c:pt>
                <c:pt idx="20">
                  <c:v>11646</c:v>
                </c:pt>
                <c:pt idx="21">
                  <c:v>11787</c:v>
                </c:pt>
                <c:pt idx="22">
                  <c:v>11470</c:v>
                </c:pt>
                <c:pt idx="23">
                  <c:v>11107</c:v>
                </c:pt>
                <c:pt idx="24">
                  <c:v>10827</c:v>
                </c:pt>
                <c:pt idx="25">
                  <c:v>10862</c:v>
                </c:pt>
                <c:pt idx="26">
                  <c:v>11129</c:v>
                </c:pt>
                <c:pt idx="27">
                  <c:v>11259</c:v>
                </c:pt>
                <c:pt idx="28">
                  <c:v>11319</c:v>
                </c:pt>
                <c:pt idx="29">
                  <c:v>11089</c:v>
                </c:pt>
                <c:pt idx="30">
                  <c:v>11241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FE-4FF0-AFDD-CA0C5C152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120040"/>
        <c:axId val="402120696"/>
      </c:lineChart>
      <c:catAx>
        <c:axId val="40212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2120696"/>
        <c:crosses val="autoZero"/>
        <c:auto val="1"/>
        <c:lblAlgn val="ctr"/>
        <c:lblOffset val="100"/>
        <c:noMultiLvlLbl val="0"/>
      </c:catAx>
      <c:valAx>
        <c:axId val="402120696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212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0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371CDCA-6C4F-1549-8C2B-981A8E2DF28D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68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254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410B8A4-B5F6-4543-8545-627CDA2A496E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3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6466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A9A2BA-0EDC-E748-A1A1-5933146B19D5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51581C9-67F6-DE49-8583-B26E8A2B2579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5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01E6FC1-1004-0A41-BC42-0803FF2FF43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8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EFA3AB-2D71-2A42-89E6-7D3E42AD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22529"/>
            <a:ext cx="11739465" cy="1325563"/>
          </a:xfrm>
        </p:spPr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323F86B-D706-7A41-88C9-9CFE13238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040" y="1614196"/>
            <a:ext cx="11739465" cy="5019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9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71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3D84C883-C1E8-C84F-B03B-5DC8689C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9045" y="802434"/>
            <a:ext cx="10176588" cy="52531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20554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72514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CA67-04F2-4A46-A9F5-63D93F46B2AD}"/>
              </a:ext>
            </a:extLst>
          </p:cNvPr>
          <p:cNvSpPr txBox="1">
            <a:spLocks/>
          </p:cNvSpPr>
          <p:nvPr userDrawn="1"/>
        </p:nvSpPr>
        <p:spPr>
          <a:xfrm>
            <a:off x="4548670" y="933650"/>
            <a:ext cx="3129494" cy="721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301980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55617" y="2558086"/>
            <a:ext cx="10515600" cy="1203501"/>
          </a:xfrm>
        </p:spPr>
        <p:txBody>
          <a:bodyPr/>
          <a:lstStyle>
            <a:lvl1pPr algn="ctr">
              <a:defRPr b="1">
                <a:solidFill>
                  <a:srgbClr val="E4023A"/>
                </a:solidFill>
              </a:defRPr>
            </a:lvl1pPr>
          </a:lstStyle>
          <a:p>
            <a:r>
              <a:rPr lang="fi-FI" dirty="0"/>
              <a:t>Kiitos.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C8513A-DB5D-D94E-B307-7DECCC8AA3A7}"/>
              </a:ext>
            </a:extLst>
          </p:cNvPr>
          <p:cNvSpPr txBox="1">
            <a:spLocks/>
          </p:cNvSpPr>
          <p:nvPr userDrawn="1"/>
        </p:nvSpPr>
        <p:spPr>
          <a:xfrm>
            <a:off x="9644564" y="413885"/>
            <a:ext cx="2100956" cy="484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1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2100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100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2E71EB-3AA8-6C4A-BF7C-AE9042567640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3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B0A4259-8A04-D747-847C-D9BB12FEB09E}"/>
              </a:ext>
            </a:extLst>
          </p:cNvPr>
          <p:cNvSpPr txBox="1">
            <a:spLocks/>
          </p:cNvSpPr>
          <p:nvPr userDrawn="1"/>
        </p:nvSpPr>
        <p:spPr>
          <a:xfrm>
            <a:off x="5152775" y="629420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6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9150AFA-3F88-1A46-8DA0-34397BE69416}"/>
              </a:ext>
            </a:extLst>
          </p:cNvPr>
          <p:cNvSpPr/>
          <p:nvPr userDrawn="1"/>
        </p:nvSpPr>
        <p:spPr>
          <a:xfrm>
            <a:off x="1574800" y="1442720"/>
            <a:ext cx="9306560" cy="339344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2C9AAC9-0A54-A14C-BBB5-255BD9B4B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6080" y="1521097"/>
            <a:ext cx="9144000" cy="1480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677B9D32-9950-CD40-8B17-1BAA5DDB74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6080" y="3094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Nimesi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A6B2E4E-BA95-DE45-9741-3B788820E896}"/>
              </a:ext>
            </a:extLst>
          </p:cNvPr>
          <p:cNvSpPr txBox="1">
            <a:spLocks/>
          </p:cNvSpPr>
          <p:nvPr userDrawn="1"/>
        </p:nvSpPr>
        <p:spPr>
          <a:xfrm>
            <a:off x="5177602" y="6269799"/>
            <a:ext cx="2100956" cy="46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95BD3B7-5B62-A24F-B953-1C79A398BFE5}"/>
              </a:ext>
            </a:extLst>
          </p:cNvPr>
          <p:cNvSpPr/>
          <p:nvPr userDrawn="1"/>
        </p:nvSpPr>
        <p:spPr>
          <a:xfrm>
            <a:off x="693019" y="365125"/>
            <a:ext cx="10886173" cy="54581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372E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76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46A5B1-ECEF-1F40-A350-A6BB976CDF4B}"/>
              </a:ext>
            </a:extLst>
          </p:cNvPr>
          <p:cNvSpPr txBox="1">
            <a:spLocks/>
          </p:cNvSpPr>
          <p:nvPr userDrawn="1"/>
        </p:nvSpPr>
        <p:spPr>
          <a:xfrm>
            <a:off x="8952615" y="626372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E40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6D316D7-9841-AA49-9E2E-D6555770C72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2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1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E0C213-E1D8-6C44-AD13-BADB3B0CC4F0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954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0E9CAEE-A8CB-6746-AAEA-7115B1386FFA}"/>
              </a:ext>
            </a:extLst>
          </p:cNvPr>
          <p:cNvSpPr txBox="1">
            <a:spLocks/>
          </p:cNvSpPr>
          <p:nvPr userDrawn="1"/>
        </p:nvSpPr>
        <p:spPr>
          <a:xfrm>
            <a:off x="8952615" y="6304369"/>
            <a:ext cx="2422451" cy="34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5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269799"/>
            <a:ext cx="1330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4C66-6362-EF45-8A8B-B9EABF43029F}" type="datetimeFigureOut">
              <a:rPr lang="fi-FI" smtClean="0"/>
              <a:t>15.6.2021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38788" y="6285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AD47-6EDB-BE47-8136-DA8BC71D8E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372E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6"/>
        </a:buBlip>
        <a:defRPr sz="2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4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20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6"/>
        </a:buBlip>
        <a:defRPr sz="1800" kern="1200">
          <a:solidFill>
            <a:srgbClr val="4D4D4C"/>
          </a:solidFill>
          <a:latin typeface="Corbel" panose="020B0503020204020204" pitchFamily="34" charset="0"/>
          <a:ea typeface="Corbel" panose="020B0503020204020204" pitchFamily="34" charset="0"/>
          <a:cs typeface="Arial Narrow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5CD883-2B1C-4D56-8B9F-61FBF6E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2"/>
            <a:ext cx="10515600" cy="79057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Pohjois-Karjalan teolliset työpaikat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484B0EE-5DE3-4819-8259-45CFEAEB7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56706"/>
              </p:ext>
            </p:extLst>
          </p:nvPr>
        </p:nvGraphicFramePr>
        <p:xfrm>
          <a:off x="838200" y="885825"/>
          <a:ext cx="10515600" cy="530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9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AAKUNTALIIT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003A"/>
      </a:accent1>
      <a:accent2>
        <a:srgbClr val="FBDE00"/>
      </a:accent2>
      <a:accent3>
        <a:srgbClr val="75C9DA"/>
      </a:accent3>
      <a:accent4>
        <a:srgbClr val="ADB150"/>
      </a:accent4>
      <a:accent5>
        <a:srgbClr val="FF66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Corbel</vt:lpstr>
      <vt:lpstr>1_Office-teema</vt:lpstr>
      <vt:lpstr>Pohjois-Karjalan teolliset työpaikat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Tahvanainen Aila</dc:creator>
  <cp:lastModifiedBy>Tahvanainen Aila</cp:lastModifiedBy>
  <cp:revision>82</cp:revision>
  <cp:lastPrinted>2019-08-26T08:16:36Z</cp:lastPrinted>
  <dcterms:created xsi:type="dcterms:W3CDTF">2018-11-28T12:31:50Z</dcterms:created>
  <dcterms:modified xsi:type="dcterms:W3CDTF">2021-06-15T08:18:56Z</dcterms:modified>
</cp:coreProperties>
</file>