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pohjoiskarjala.net\MKL\Users\silvehan1\Aila%20T%20(kopioitu%20P-asemalta)\TEOLLISUUSYRITYSREKISTERI%202022\Lopulliset\2021\Pitk&#228;%20aikasarja%20teollisuusty&#246;paikkojen%20m&#228;&#228;r&#228;st&#22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6287837070799"/>
          <c:y val="0.22067740828424356"/>
          <c:w val="0.82704929713959607"/>
          <c:h val="0.6090196208653591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'Pitkä sarja'!$A$13:$A$47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'Pitkä sarja'!$J$12:$J$47</c:f>
              <c:numCache>
                <c:formatCode>#,##0</c:formatCode>
                <c:ptCount val="36"/>
                <c:pt idx="0">
                  <c:v>12888</c:v>
                </c:pt>
                <c:pt idx="1">
                  <c:v>13047</c:v>
                </c:pt>
                <c:pt idx="2">
                  <c:v>12915</c:v>
                </c:pt>
                <c:pt idx="3">
                  <c:v>11618</c:v>
                </c:pt>
                <c:pt idx="4">
                  <c:v>10726</c:v>
                </c:pt>
                <c:pt idx="5">
                  <c:v>10508</c:v>
                </c:pt>
                <c:pt idx="6">
                  <c:v>11142</c:v>
                </c:pt>
                <c:pt idx="7">
                  <c:v>11207</c:v>
                </c:pt>
                <c:pt idx="8">
                  <c:v>11347</c:v>
                </c:pt>
                <c:pt idx="9">
                  <c:v>12011</c:v>
                </c:pt>
                <c:pt idx="10">
                  <c:v>12455</c:v>
                </c:pt>
                <c:pt idx="11">
                  <c:v>12728</c:v>
                </c:pt>
                <c:pt idx="12">
                  <c:v>13408</c:v>
                </c:pt>
                <c:pt idx="13">
                  <c:v>13247</c:v>
                </c:pt>
                <c:pt idx="14">
                  <c:v>13455</c:v>
                </c:pt>
                <c:pt idx="15">
                  <c:v>13776</c:v>
                </c:pt>
                <c:pt idx="16">
                  <c:v>14218</c:v>
                </c:pt>
                <c:pt idx="17">
                  <c:v>13922</c:v>
                </c:pt>
                <c:pt idx="18">
                  <c:v>13086</c:v>
                </c:pt>
                <c:pt idx="19">
                  <c:v>12720</c:v>
                </c:pt>
                <c:pt idx="20">
                  <c:v>11337</c:v>
                </c:pt>
                <c:pt idx="21">
                  <c:v>11599</c:v>
                </c:pt>
                <c:pt idx="22">
                  <c:v>11739</c:v>
                </c:pt>
                <c:pt idx="23">
                  <c:v>11419</c:v>
                </c:pt>
                <c:pt idx="24">
                  <c:v>11036</c:v>
                </c:pt>
                <c:pt idx="25">
                  <c:v>10747</c:v>
                </c:pt>
                <c:pt idx="26">
                  <c:v>10748</c:v>
                </c:pt>
                <c:pt idx="27">
                  <c:v>11025</c:v>
                </c:pt>
                <c:pt idx="28">
                  <c:v>11143</c:v>
                </c:pt>
                <c:pt idx="29">
                  <c:v>11197</c:v>
                </c:pt>
                <c:pt idx="30">
                  <c:v>10967</c:v>
                </c:pt>
                <c:pt idx="31">
                  <c:v>10701</c:v>
                </c:pt>
                <c:pt idx="32">
                  <c:v>11322</c:v>
                </c:pt>
                <c:pt idx="33">
                  <c:v>11163</c:v>
                </c:pt>
                <c:pt idx="34">
                  <c:v>10837</c:v>
                </c:pt>
                <c:pt idx="35">
                  <c:v>10655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5-4A9F-AB26-5612CA9A6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6722367"/>
        <c:axId val="1376722783"/>
        <c:extLst/>
      </c:lineChart>
      <c:catAx>
        <c:axId val="137672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1376722783"/>
        <c:crosses val="autoZero"/>
        <c:auto val="1"/>
        <c:lblAlgn val="ctr"/>
        <c:lblOffset val="100"/>
        <c:tickLblSkip val="1"/>
        <c:noMultiLvlLbl val="0"/>
      </c:catAx>
      <c:valAx>
        <c:axId val="1376722783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137672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latin typeface="Corbel" panose="020B0503020204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392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46A5B1-ECEF-1F40-A350-A6BB976CDF4B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90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328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8371CDCA-6C4F-1549-8C2B-981A8E2DF28D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468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1254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1254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9410B8A4-B5F6-4543-8545-627CDA2A496E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431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64665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A9A2BA-0EDC-E748-A1A1-5933146B19D5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96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51581C9-67F6-DE49-8583-B26E8A2B2579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75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01E6FC1-1004-0A41-BC42-0803FF2FF430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380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FAEFA3AB-2D71-2A42-89E6-7D3E42AD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22529"/>
            <a:ext cx="11739465" cy="1325563"/>
          </a:xfrm>
        </p:spPr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F323F86B-D706-7A41-88C9-9CFE13238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1040" y="1614196"/>
            <a:ext cx="11739465" cy="5019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9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3D84C883-C1E8-C84F-B03B-5DC8689C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71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3D84C883-C1E8-C84F-B03B-5DC8689C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9045" y="802434"/>
            <a:ext cx="10176588" cy="52531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61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72514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20554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098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72514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C9CA67-04F2-4A46-A9F5-63D93F46B2AD}"/>
              </a:ext>
            </a:extLst>
          </p:cNvPr>
          <p:cNvSpPr txBox="1">
            <a:spLocks/>
          </p:cNvSpPr>
          <p:nvPr userDrawn="1"/>
        </p:nvSpPr>
        <p:spPr>
          <a:xfrm>
            <a:off x="4548670" y="933650"/>
            <a:ext cx="3129494" cy="7218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5366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558086"/>
            <a:ext cx="10515600" cy="1203501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301980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558086"/>
            <a:ext cx="10515600" cy="1203501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FC8513A-DB5D-D94E-B307-7DECCC8AA3A7}"/>
              </a:ext>
            </a:extLst>
          </p:cNvPr>
          <p:cNvSpPr txBox="1">
            <a:spLocks/>
          </p:cNvSpPr>
          <p:nvPr userDrawn="1"/>
        </p:nvSpPr>
        <p:spPr>
          <a:xfrm>
            <a:off x="9644564" y="413885"/>
            <a:ext cx="2100956" cy="4846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10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066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2100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21005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6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77602" y="6269799"/>
            <a:ext cx="2100956" cy="46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32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B0A4259-8A04-D747-847C-D9BB12FEB09E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063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A6B2E4E-BA95-DE45-9741-3B788820E896}"/>
              </a:ext>
            </a:extLst>
          </p:cNvPr>
          <p:cNvSpPr txBox="1">
            <a:spLocks/>
          </p:cNvSpPr>
          <p:nvPr userDrawn="1"/>
        </p:nvSpPr>
        <p:spPr>
          <a:xfrm>
            <a:off x="5177602" y="6269799"/>
            <a:ext cx="2100956" cy="46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736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95BD3B7-5B62-A24F-B953-1C79A398BFE5}"/>
              </a:ext>
            </a:extLst>
          </p:cNvPr>
          <p:cNvSpPr/>
          <p:nvPr userDrawn="1"/>
        </p:nvSpPr>
        <p:spPr>
          <a:xfrm>
            <a:off x="693019" y="365125"/>
            <a:ext cx="10886173" cy="545815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76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46A5B1-ECEF-1F40-A350-A6BB976CDF4B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03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116320"/>
          </a:xfrm>
          <a:prstGeom prst="rect">
            <a:avLst/>
          </a:prstGeom>
          <a:solidFill>
            <a:srgbClr val="E40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E6D316D7-9841-AA49-9E2E-D6555770C72A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2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116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  <a:lvl4pPr>
              <a:defRPr>
                <a:solidFill>
                  <a:srgbClr val="4D4D4C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E0C213-E1D8-6C44-AD13-BADB3B0CC4F0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954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rgbClr val="4D4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40E9CAEE-A8CB-6746-AAEA-7115B1386FFA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58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269799"/>
            <a:ext cx="1330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4C66-6362-EF45-8A8B-B9EABF43029F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938788" y="6285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1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B372E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26"/>
        </a:buBlip>
        <a:defRPr sz="28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24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20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18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7AF782D0-FCF5-42B5-B08F-13BCA94A8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39571"/>
              </p:ext>
            </p:extLst>
          </p:nvPr>
        </p:nvGraphicFramePr>
        <p:xfrm>
          <a:off x="666206" y="226423"/>
          <a:ext cx="10859588" cy="608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25CD883-2B1C-4D56-8B9F-61FBF6E1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80" y="396798"/>
            <a:ext cx="10175240" cy="790574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Pohjois-Karjalan teolliset työpaikat 1990-2024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D79AF13-A8DD-4BC3-8410-F1E6E886BF70}"/>
              </a:ext>
            </a:extLst>
          </p:cNvPr>
          <p:cNvSpPr txBox="1"/>
          <p:nvPr/>
        </p:nvSpPr>
        <p:spPr>
          <a:xfrm>
            <a:off x="1562100" y="6307631"/>
            <a:ext cx="5669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rbel" panose="020B0503020204020204" pitchFamily="34" charset="0"/>
              </a:rPr>
              <a:t>Lähde</a:t>
            </a:r>
            <a:r>
              <a:rPr lang="en-US" sz="1600" dirty="0">
                <a:latin typeface="Corbel" panose="020B0503020204020204" pitchFamily="34" charset="0"/>
              </a:rPr>
              <a:t>: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Pohjois-Karjalan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maakuntaliiton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teollisuusyritysrekisteri</a:t>
            </a:r>
            <a:endParaRPr lang="en-US" sz="1600" dirty="0">
              <a:latin typeface="Corbel" panose="020B0503020204020204" pitchFamily="34" charset="0"/>
            </a:endParaRP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F9AD61A-8E67-A94E-3B53-F9806F71A226}"/>
              </a:ext>
            </a:extLst>
          </p:cNvPr>
          <p:cNvSpPr txBox="1"/>
          <p:nvPr/>
        </p:nvSpPr>
        <p:spPr>
          <a:xfrm>
            <a:off x="10880036" y="3129280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Corbel" panose="020B0503020204020204" pitchFamily="34" charset="0"/>
              </a:rPr>
              <a:t>10 655</a:t>
            </a:r>
          </a:p>
        </p:txBody>
      </p:sp>
    </p:spTree>
    <p:extLst>
      <p:ext uri="{BB962C8B-B14F-4D97-AF65-F5344CB8AC3E}">
        <p14:creationId xmlns:p14="http://schemas.microsoft.com/office/powerpoint/2010/main" val="29989084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MAAKUNTALIIT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003A"/>
      </a:accent1>
      <a:accent2>
        <a:srgbClr val="FBDE00"/>
      </a:accent2>
      <a:accent3>
        <a:srgbClr val="75C9DA"/>
      </a:accent3>
      <a:accent4>
        <a:srgbClr val="ADB150"/>
      </a:accent4>
      <a:accent5>
        <a:srgbClr val="FF663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11782</TotalTime>
  <Words>11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Corbel</vt:lpstr>
      <vt:lpstr>1_Office-teema</vt:lpstr>
      <vt:lpstr>Pohjois-Karjalan teolliset työpaikat 1990-2024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Silvennoinen</dc:creator>
  <cp:lastModifiedBy>Silvennoinen Hanna</cp:lastModifiedBy>
  <cp:revision>98</cp:revision>
  <cp:lastPrinted>2019-08-26T08:16:36Z</cp:lastPrinted>
  <dcterms:created xsi:type="dcterms:W3CDTF">2018-11-28T12:31:50Z</dcterms:created>
  <dcterms:modified xsi:type="dcterms:W3CDTF">2025-08-15T10:50:12Z</dcterms:modified>
</cp:coreProperties>
</file>