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3" r:id="rId6"/>
    <p:sldMasterId id="2147483674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27" autoAdjust="0"/>
    <p:restoredTop sz="94694"/>
  </p:normalViewPr>
  <p:slideViewPr>
    <p:cSldViewPr snapToGrid="0">
      <p:cViewPr varScale="1">
        <p:scale>
          <a:sx n="100" d="100"/>
          <a:sy n="100" d="100"/>
        </p:scale>
        <p:origin x="19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/ad.pohjoiskarjala.net\MKL\Users\silvehan1\TIETOPYYNN&#214;T\Sari%20Koivula\Kopio_Indikaattoriseuran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84698923504127E-2"/>
          <c:y val="6.0685307481726077E-2"/>
          <c:w val="0.58630120963140475"/>
          <c:h val="0.79381014873140854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kuvat!$A$9</c:f>
              <c:strCache>
                <c:ptCount val="1"/>
                <c:pt idx="0">
                  <c:v>Kokonaisenergian käyttö (TWh)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kuvat!$B$8:$D$8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2020</c:v>
                </c:pt>
              </c:numCache>
            </c:numRef>
          </c:cat>
          <c:val>
            <c:numRef>
              <c:f>kuvat!$B$9:$D$9</c:f>
              <c:numCache>
                <c:formatCode>General</c:formatCode>
                <c:ptCount val="3"/>
                <c:pt idx="0">
                  <c:v>10</c:v>
                </c:pt>
                <c:pt idx="1">
                  <c:v>11.8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8-4A6E-A0CD-71C0B45A5C9F}"/>
            </c:ext>
          </c:extLst>
        </c:ser>
        <c:ser>
          <c:idx val="2"/>
          <c:order val="2"/>
          <c:tx>
            <c:strRef>
              <c:f>kuvat!$A$10</c:f>
              <c:strCache>
                <c:ptCount val="1"/>
                <c:pt idx="0">
                  <c:v>Uusiutuvan energian käyttö (TWh)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val>
            <c:numRef>
              <c:f>kuvat!$B$10:$D$10</c:f>
              <c:numCache>
                <c:formatCode>General</c:formatCode>
                <c:ptCount val="3"/>
                <c:pt idx="0">
                  <c:v>6.3</c:v>
                </c:pt>
                <c:pt idx="1">
                  <c:v>7.9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8-4A6E-A0CD-71C0B45A5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8563184"/>
        <c:axId val="183856235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kuvat!$A$8</c15:sqref>
                        </c15:formulaRef>
                      </c:ext>
                    </c:extLst>
                    <c:strCache>
                      <c:ptCount val="1"/>
                      <c:pt idx="0">
                        <c:v>Energia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kuvat!$B$8:$D$8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2008</c:v>
                      </c:pt>
                      <c:pt idx="1">
                        <c:v>2018</c:v>
                      </c:pt>
                      <c:pt idx="2">
                        <c:v>2020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kuvat!$B$8:$D$8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2008</c:v>
                      </c:pt>
                      <c:pt idx="1">
                        <c:v>2018</c:v>
                      </c:pt>
                      <c:pt idx="2">
                        <c:v>2020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89D8-4A6E-A0CD-71C0B45A5C9F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kuvat!$A$11</c:f>
              <c:strCache>
                <c:ptCount val="1"/>
                <c:pt idx="0">
                  <c:v>Uusiutuvan energian osuus kokonaisenergian käytöstä (%)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7710259043706494E-3"/>
                  <c:y val="-0.12897369683628257"/>
                </c:manualLayout>
              </c:layout>
              <c:tx>
                <c:rich>
                  <a:bodyPr/>
                  <a:lstStyle/>
                  <a:p>
                    <a:fld id="{B5A0625B-1A3E-45B9-8BDC-F9F41952060B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9D8-4A6E-A0CD-71C0B45A5C9F}"/>
                </c:ext>
              </c:extLst>
            </c:dLbl>
            <c:dLbl>
              <c:idx val="1"/>
              <c:layout>
                <c:manualLayout>
                  <c:x val="8.4541062801932361E-3"/>
                  <c:y val="-0.1055146332514887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D8-4A6E-A0CD-71C0B45A5C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D3985A2-8A73-4A98-B415-9C99DFBEE838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9D8-4A6E-A0CD-71C0B45A5C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kuvat!$B$11:$D$11</c:f>
              <c:numCache>
                <c:formatCode>0%</c:formatCode>
                <c:ptCount val="3"/>
                <c:pt idx="0">
                  <c:v>0.63</c:v>
                </c:pt>
                <c:pt idx="1">
                  <c:v>0.67</c:v>
                </c:pt>
                <c:pt idx="2">
                  <c:v>0.71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9D8-4A6E-A0CD-71C0B45A5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592800"/>
        <c:axId val="188291712"/>
      </c:lineChart>
      <c:catAx>
        <c:axId val="183856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838562352"/>
        <c:crosses val="autoZero"/>
        <c:auto val="1"/>
        <c:lblAlgn val="ctr"/>
        <c:lblOffset val="100"/>
        <c:noMultiLvlLbl val="0"/>
      </c:catAx>
      <c:valAx>
        <c:axId val="183856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838563184"/>
        <c:crosses val="autoZero"/>
        <c:crossBetween val="between"/>
      </c:valAx>
      <c:valAx>
        <c:axId val="188291712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81592800"/>
        <c:crosses val="max"/>
        <c:crossBetween val="between"/>
      </c:valAx>
      <c:catAx>
        <c:axId val="181592800"/>
        <c:scaling>
          <c:orientation val="minMax"/>
        </c:scaling>
        <c:delete val="1"/>
        <c:axPos val="b"/>
        <c:majorTickMark val="out"/>
        <c:minorTickMark val="none"/>
        <c:tickLblPos val="nextTo"/>
        <c:crossAx val="1882917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fi-FI" sz="2800" dirty="0"/>
              <a:t>2008</a:t>
            </a:r>
          </a:p>
        </c:rich>
      </c:tx>
      <c:layout>
        <c:manualLayout>
          <c:xMode val="edge"/>
          <c:yMode val="edge"/>
          <c:x val="0.24524744189584993"/>
          <c:y val="0.867831262074429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5.3209518282066166E-2"/>
          <c:y val="0.12396363636363639"/>
          <c:w val="0.52677887405687751"/>
          <c:h val="0.8251272727272727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63-483D-A007-75E50C6AEF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63-483D-A007-75E50C6AEF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63-483D-A007-75E50C6AEFB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63-483D-A007-75E50C6AEFB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063-483D-A007-75E50C6AEFB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063-483D-A007-75E50C6AEFB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063-483D-A007-75E50C6AEFB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063-483D-A007-75E50C6AEFB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063-483D-A007-75E50C6AEFB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8063-483D-A007-75E50C6AEFB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8063-483D-A007-75E50C6AEFB5}"/>
              </c:ext>
            </c:extLst>
          </c:dPt>
          <c:cat>
            <c:strRef>
              <c:f>kuvat!$E$15:$E$25</c:f>
              <c:strCache>
                <c:ptCount val="11"/>
                <c:pt idx="0">
                  <c:v>Mustalipeä</c:v>
                </c:pt>
                <c:pt idx="1">
                  <c:v>Teollisuuden sivutuotteet</c:v>
                </c:pt>
                <c:pt idx="2">
                  <c:v>Metsähake*</c:v>
                </c:pt>
                <c:pt idx="3">
                  <c:v>Pientalojen puun käyttö</c:v>
                </c:pt>
                <c:pt idx="4">
                  <c:v>Puupelletit ja briketit</c:v>
                </c:pt>
                <c:pt idx="5">
                  <c:v>Nestemäiset biopolttoaineet</c:v>
                </c:pt>
                <c:pt idx="6">
                  <c:v>Biokaasu**</c:v>
                </c:pt>
                <c:pt idx="7">
                  <c:v>Vesivoima</c:v>
                </c:pt>
                <c:pt idx="8">
                  <c:v>Tuulivoima</c:v>
                </c:pt>
                <c:pt idx="9">
                  <c:v>Aurinkoenergia</c:v>
                </c:pt>
                <c:pt idx="10">
                  <c:v>Lämpöpumput</c:v>
                </c:pt>
              </c:strCache>
            </c:strRef>
          </c:cat>
          <c:val>
            <c:numRef>
              <c:f>kuvat!$B$15:$B$25</c:f>
              <c:numCache>
                <c:formatCode>General</c:formatCode>
                <c:ptCount val="11"/>
                <c:pt idx="0">
                  <c:v>2400</c:v>
                </c:pt>
                <c:pt idx="1">
                  <c:v>1300</c:v>
                </c:pt>
                <c:pt idx="2">
                  <c:v>273</c:v>
                </c:pt>
                <c:pt idx="3">
                  <c:v>700</c:v>
                </c:pt>
                <c:pt idx="4">
                  <c:v>50</c:v>
                </c:pt>
                <c:pt idx="5">
                  <c:v>0</c:v>
                </c:pt>
                <c:pt idx="6">
                  <c:v>14</c:v>
                </c:pt>
                <c:pt idx="7">
                  <c:v>940</c:v>
                </c:pt>
                <c:pt idx="8">
                  <c:v>0</c:v>
                </c:pt>
                <c:pt idx="9">
                  <c:v>0</c:v>
                </c:pt>
                <c:pt idx="1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063-483D-A007-75E50C6AEF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968770208071819"/>
          <c:y val="0.15831247210417029"/>
          <c:w val="0.39638316249354494"/>
          <c:h val="0.7757874740795521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fi-FI" sz="2800" dirty="0"/>
              <a:t>2020</a:t>
            </a:r>
          </a:p>
        </c:rich>
      </c:tx>
      <c:layout>
        <c:manualLayout>
          <c:xMode val="edge"/>
          <c:yMode val="edge"/>
          <c:x val="0.23945034044657462"/>
          <c:y val="0.865209593979082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5.3209518282066166E-2"/>
          <c:y val="0.12396363636363639"/>
          <c:w val="0.52677887405687751"/>
          <c:h val="0.8251272727272727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A-46D2-B8E0-C13EF1D3E21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A-46D2-B8E0-C13EF1D3E2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7A-46D2-B8E0-C13EF1D3E2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7A-46D2-B8E0-C13EF1D3E2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37A-46D2-B8E0-C13EF1D3E2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37A-46D2-B8E0-C13EF1D3E21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37A-46D2-B8E0-C13EF1D3E21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37A-46D2-B8E0-C13EF1D3E21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37A-46D2-B8E0-C13EF1D3E21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37A-46D2-B8E0-C13EF1D3E21F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C37A-46D2-B8E0-C13EF1D3E21F}"/>
              </c:ext>
            </c:extLst>
          </c:dPt>
          <c:cat>
            <c:strRef>
              <c:f>kuvat!$E$15:$E$25</c:f>
              <c:strCache>
                <c:ptCount val="11"/>
                <c:pt idx="0">
                  <c:v>Mustalipeä</c:v>
                </c:pt>
                <c:pt idx="1">
                  <c:v>Teollisuuden sivutuotteet</c:v>
                </c:pt>
                <c:pt idx="2">
                  <c:v>Metsähake*</c:v>
                </c:pt>
                <c:pt idx="3">
                  <c:v>Pientalojen puun käyttö</c:v>
                </c:pt>
                <c:pt idx="4">
                  <c:v>Puupelletit ja briketit</c:v>
                </c:pt>
                <c:pt idx="5">
                  <c:v>Nestemäiset biopolttoaineet</c:v>
                </c:pt>
                <c:pt idx="6">
                  <c:v>Biokaasu**</c:v>
                </c:pt>
                <c:pt idx="7">
                  <c:v>Vesivoima</c:v>
                </c:pt>
                <c:pt idx="8">
                  <c:v>Tuulivoima</c:v>
                </c:pt>
                <c:pt idx="9">
                  <c:v>Aurinkoenergia</c:v>
                </c:pt>
                <c:pt idx="10">
                  <c:v>Lämpöpumput</c:v>
                </c:pt>
              </c:strCache>
            </c:strRef>
          </c:cat>
          <c:val>
            <c:numRef>
              <c:f>kuvat!$D$15:$D$25</c:f>
              <c:numCache>
                <c:formatCode>General</c:formatCode>
                <c:ptCount val="11"/>
                <c:pt idx="0">
                  <c:v>3015</c:v>
                </c:pt>
                <c:pt idx="1">
                  <c:v>1457</c:v>
                </c:pt>
                <c:pt idx="2">
                  <c:v>618</c:v>
                </c:pt>
                <c:pt idx="3">
                  <c:v>632</c:v>
                </c:pt>
                <c:pt idx="4">
                  <c:v>27</c:v>
                </c:pt>
                <c:pt idx="5">
                  <c:v>299</c:v>
                </c:pt>
                <c:pt idx="6">
                  <c:v>20.6</c:v>
                </c:pt>
                <c:pt idx="7">
                  <c:v>924</c:v>
                </c:pt>
                <c:pt idx="8">
                  <c:v>0</c:v>
                </c:pt>
                <c:pt idx="9">
                  <c:v>1</c:v>
                </c:pt>
                <c:pt idx="10">
                  <c:v>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37A-46D2-B8E0-C13EF1D3E2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968764423889841"/>
          <c:y val="0.15831237946085469"/>
          <c:w val="0.39638316249354494"/>
          <c:h val="0.7757874740795521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fi-FI" sz="2400" dirty="0">
                <a:latin typeface="Corbel" panose="020B0503020204020204" pitchFamily="34" charset="0"/>
              </a:rPr>
              <a:t>m3/ha/v</a:t>
            </a:r>
          </a:p>
        </c:rich>
      </c:tx>
      <c:layout>
        <c:manualLayout>
          <c:xMode val="edge"/>
          <c:yMode val="edge"/>
          <c:x val="0.4622312564190345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kuvat!$A$41</c:f>
              <c:strCache>
                <c:ptCount val="1"/>
                <c:pt idx="0">
                  <c:v>Puuston keskikasvu metsämaalla (m3/ha/v)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2400" b="0" i="0" u="none" strike="noStrike" kern="1200" spc="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kuvat!$B$40:$D$40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2020</c:v>
                </c:pt>
              </c:numCache>
            </c:numRef>
          </c:cat>
          <c:val>
            <c:numRef>
              <c:f>kuvat!$B$41:$D$41</c:f>
              <c:numCache>
                <c:formatCode>General</c:formatCode>
                <c:ptCount val="3"/>
                <c:pt idx="0">
                  <c:v>6.2</c:v>
                </c:pt>
                <c:pt idx="1">
                  <c:v>6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D-4510-928A-B13D3B71EE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662880"/>
        <c:axId val="181663296"/>
      </c:barChart>
      <c:catAx>
        <c:axId val="18166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>
              <a:defRPr lang="en-US" sz="28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81663296"/>
        <c:crosses val="autoZero"/>
        <c:auto val="1"/>
        <c:lblAlgn val="ctr"/>
        <c:lblOffset val="100"/>
        <c:noMultiLvlLbl val="0"/>
      </c:catAx>
      <c:valAx>
        <c:axId val="181663296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166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2126094686971986E-2"/>
          <c:y val="0.19686438730967651"/>
          <c:w val="0.72189292209843059"/>
          <c:h val="0.679497065519329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kuvat!$A$49</c:f>
              <c:strCache>
                <c:ptCount val="1"/>
                <c:pt idx="0">
                  <c:v>Vuotuinen kasvu, milj.m3/v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kuvat!$B$48:$C$48</c:f>
              <c:numCache>
                <c:formatCode>General</c:formatCode>
                <c:ptCount val="2"/>
                <c:pt idx="0">
                  <c:v>2018</c:v>
                </c:pt>
                <c:pt idx="1">
                  <c:v>2020</c:v>
                </c:pt>
              </c:numCache>
            </c:numRef>
          </c:cat>
          <c:val>
            <c:numRef>
              <c:f>kuvat!$B$49:$C$49</c:f>
              <c:numCache>
                <c:formatCode>General</c:formatCode>
                <c:ptCount val="2"/>
                <c:pt idx="0">
                  <c:v>8.8699999999999992</c:v>
                </c:pt>
                <c:pt idx="1">
                  <c:v>9.91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0-4FEB-B25C-B7AEF6579720}"/>
            </c:ext>
          </c:extLst>
        </c:ser>
        <c:ser>
          <c:idx val="1"/>
          <c:order val="1"/>
          <c:tx>
            <c:strRef>
              <c:f>kuvat!$A$50</c:f>
              <c:strCache>
                <c:ptCount val="1"/>
                <c:pt idx="0">
                  <c:v>Kokonaispoistuma, milj.m3/v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kuvat!$B$48:$C$48</c:f>
              <c:numCache>
                <c:formatCode>General</c:formatCode>
                <c:ptCount val="2"/>
                <c:pt idx="0">
                  <c:v>2018</c:v>
                </c:pt>
                <c:pt idx="1">
                  <c:v>2020</c:v>
                </c:pt>
              </c:numCache>
            </c:numRef>
          </c:cat>
          <c:val>
            <c:numRef>
              <c:f>kuvat!$B$50:$C$50</c:f>
              <c:numCache>
                <c:formatCode>General</c:formatCode>
                <c:ptCount val="2"/>
                <c:pt idx="0">
                  <c:v>8</c:v>
                </c:pt>
                <c:pt idx="1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0-4FEB-B25C-B7AEF6579720}"/>
            </c:ext>
          </c:extLst>
        </c:ser>
        <c:ser>
          <c:idx val="2"/>
          <c:order val="2"/>
          <c:tx>
            <c:strRef>
              <c:f>kuvat!$A$53</c:f>
              <c:strCache>
                <c:ptCount val="1"/>
                <c:pt idx="0">
                  <c:v>Erotus kasvu-kokonaispoistuma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kuvat!$B$48:$C$48</c:f>
              <c:numCache>
                <c:formatCode>General</c:formatCode>
                <c:ptCount val="2"/>
                <c:pt idx="0">
                  <c:v>2018</c:v>
                </c:pt>
                <c:pt idx="1">
                  <c:v>2020</c:v>
                </c:pt>
              </c:numCache>
            </c:numRef>
          </c:cat>
          <c:val>
            <c:numRef>
              <c:f>kuvat!$B$53:$C$53</c:f>
              <c:numCache>
                <c:formatCode>General</c:formatCode>
                <c:ptCount val="2"/>
                <c:pt idx="0">
                  <c:v>0.86999999999999922</c:v>
                </c:pt>
                <c:pt idx="1">
                  <c:v>3.01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C0-4FEB-B25C-B7AEF6579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7091440"/>
        <c:axId val="177088944"/>
      </c:barChart>
      <c:catAx>
        <c:axId val="17709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77088944"/>
        <c:crosses val="autoZero"/>
        <c:auto val="1"/>
        <c:lblAlgn val="ctr"/>
        <c:lblOffset val="100"/>
        <c:noMultiLvlLbl val="0"/>
      </c:catAx>
      <c:valAx>
        <c:axId val="17708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17709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"/>
          <c:y val="1.5915119363395226E-2"/>
          <c:w val="1"/>
          <c:h val="0.156078447753712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fi-FI" sz="2000" b="0"/>
              <a:t>Poistuma</a:t>
            </a:r>
          </a:p>
        </c:rich>
      </c:tx>
      <c:layout>
        <c:manualLayout>
          <c:xMode val="edge"/>
          <c:yMode val="edge"/>
          <c:x val="0.33259942288979744"/>
          <c:y val="6.95284148579850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kuvat!$A$51</c:f>
              <c:strCache>
                <c:ptCount val="1"/>
                <c:pt idx="0">
                  <c:v>Hakkuut, milj.m3/v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kuvat!$B$48:$C$48</c:f>
              <c:numCache>
                <c:formatCode>General</c:formatCode>
                <c:ptCount val="2"/>
                <c:pt idx="0">
                  <c:v>2018</c:v>
                </c:pt>
                <c:pt idx="1">
                  <c:v>2020</c:v>
                </c:pt>
              </c:numCache>
            </c:numRef>
          </c:cat>
          <c:val>
            <c:numRef>
              <c:f>kuvat!$B$51:$C$51</c:f>
              <c:numCache>
                <c:formatCode>General</c:formatCode>
                <c:ptCount val="2"/>
                <c:pt idx="0">
                  <c:v>6.8</c:v>
                </c:pt>
                <c:pt idx="1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F7-4144-BE43-B8DC8EC1795B}"/>
            </c:ext>
          </c:extLst>
        </c:ser>
        <c:ser>
          <c:idx val="1"/>
          <c:order val="1"/>
          <c:tx>
            <c:strRef>
              <c:f>kuvat!$A$52</c:f>
              <c:strCache>
                <c:ptCount val="1"/>
                <c:pt idx="0">
                  <c:v>Luontainen poistuma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kuvat!$B$48:$C$48</c:f>
              <c:numCache>
                <c:formatCode>General</c:formatCode>
                <c:ptCount val="2"/>
                <c:pt idx="0">
                  <c:v>2018</c:v>
                </c:pt>
                <c:pt idx="1">
                  <c:v>2020</c:v>
                </c:pt>
              </c:numCache>
            </c:numRef>
          </c:cat>
          <c:val>
            <c:numRef>
              <c:f>kuvat!$B$52:$C$52</c:f>
              <c:numCache>
                <c:formatCode>General</c:formatCode>
                <c:ptCount val="2"/>
                <c:pt idx="0">
                  <c:v>1.2000000000000002</c:v>
                </c:pt>
                <c:pt idx="1">
                  <c:v>1.2000000000000002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F7-4144-BE43-B8DC8EC17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0361264"/>
        <c:axId val="441865312"/>
      </c:barChart>
      <c:catAx>
        <c:axId val="44036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441865312"/>
        <c:crosses val="autoZero"/>
        <c:auto val="1"/>
        <c:lblAlgn val="ctr"/>
        <c:lblOffset val="100"/>
        <c:noMultiLvlLbl val="0"/>
      </c:catAx>
      <c:valAx>
        <c:axId val="441865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036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rgbClr val="C6C6C6"/>
      </a:solidFill>
      <a:round/>
    </a:ln>
    <a:effectLst/>
  </c:spPr>
  <c:txPr>
    <a:bodyPr/>
    <a:lstStyle/>
    <a:p>
      <a:pPr>
        <a:defRPr sz="1200"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n-US" dirty="0" err="1"/>
              <a:t>tonnia</a:t>
            </a:r>
            <a:r>
              <a:rPr lang="en-US" dirty="0"/>
              <a:t>/</a:t>
            </a:r>
            <a:r>
              <a:rPr lang="en-US" dirty="0" err="1"/>
              <a:t>vuosi</a:t>
            </a:r>
            <a:endParaRPr lang="en-US" dirty="0"/>
          </a:p>
        </c:rich>
      </c:tx>
      <c:layout>
        <c:manualLayout>
          <c:xMode val="edge"/>
          <c:yMode val="edge"/>
          <c:x val="0.42275058009053224"/>
          <c:y val="2.652519893899204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kuvat!$A$64</c:f>
              <c:strCache>
                <c:ptCount val="1"/>
                <c:pt idx="0">
                  <c:v>Yhdyskuntajätteen kokonaismäärä (tn/vuosi)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kuvat!$B$63:$D$63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2020</c:v>
                </c:pt>
              </c:numCache>
            </c:numRef>
          </c:cat>
          <c:val>
            <c:numRef>
              <c:f>kuvat!$B$64:$D$64</c:f>
              <c:numCache>
                <c:formatCode>General</c:formatCode>
                <c:ptCount val="3"/>
                <c:pt idx="0" formatCode="#,##0">
                  <c:v>69920</c:v>
                </c:pt>
                <c:pt idx="1">
                  <c:v>49630</c:v>
                </c:pt>
                <c:pt idx="2">
                  <c:v>51060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91-48B9-8C5D-615D8CC57F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1151744"/>
        <c:axId val="581157568"/>
      </c:barChart>
      <c:catAx>
        <c:axId val="58115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581157568"/>
        <c:crosses val="autoZero"/>
        <c:auto val="1"/>
        <c:lblAlgn val="ctr"/>
        <c:lblOffset val="100"/>
        <c:noMultiLvlLbl val="0"/>
      </c:catAx>
      <c:valAx>
        <c:axId val="581157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58115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kuvat!$A$72</c:f>
              <c:strCache>
                <c:ptCount val="1"/>
                <c:pt idx="0">
                  <c:v>Kotieläintilojen lkm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kuvat!$B$71:$D$71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2021</c:v>
                </c:pt>
              </c:numCache>
            </c:numRef>
          </c:cat>
          <c:val>
            <c:numRef>
              <c:f>kuvat!$B$72:$D$72</c:f>
              <c:numCache>
                <c:formatCode>#,##0</c:formatCode>
                <c:ptCount val="3"/>
                <c:pt idx="0">
                  <c:v>1364</c:v>
                </c:pt>
                <c:pt idx="1">
                  <c:v>711</c:v>
                </c:pt>
                <c:pt idx="2">
                  <c:v>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4A-410E-A368-89FFF660E8E7}"/>
            </c:ext>
          </c:extLst>
        </c:ser>
        <c:ser>
          <c:idx val="1"/>
          <c:order val="1"/>
          <c:tx>
            <c:strRef>
              <c:f>kuvat!$A$73</c:f>
              <c:strCache>
                <c:ptCount val="1"/>
                <c:pt idx="0">
                  <c:v>Viljan ja kasvin viljelytilojen (vilja + erikoiskasvit + puu-tarhakasvit) lkm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kuvat!$B$71:$D$71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2021</c:v>
                </c:pt>
              </c:numCache>
            </c:numRef>
          </c:cat>
          <c:val>
            <c:numRef>
              <c:f>kuvat!$B$73:$D$73</c:f>
              <c:numCache>
                <c:formatCode>#,##0</c:formatCode>
                <c:ptCount val="3"/>
                <c:pt idx="0">
                  <c:v>1330</c:v>
                </c:pt>
                <c:pt idx="1">
                  <c:v>1373</c:v>
                </c:pt>
                <c:pt idx="2">
                  <c:v>1370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4A-410E-A368-89FFF660E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41510224"/>
        <c:axId val="441510640"/>
      </c:barChart>
      <c:lineChart>
        <c:grouping val="standard"/>
        <c:varyColors val="0"/>
        <c:ser>
          <c:idx val="2"/>
          <c:order val="2"/>
          <c:tx>
            <c:strRef>
              <c:f>kuvat!$A$77</c:f>
              <c:strCache>
                <c:ptCount val="1"/>
                <c:pt idx="0">
                  <c:v>Luomutilojen osuus (kpl)</c:v>
                </c:pt>
              </c:strCache>
            </c:strRef>
          </c:tx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777777777777755E-2"/>
                  <c:y val="-5.27859237536656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4A-410E-A368-89FFF660E8E7}"/>
                </c:ext>
              </c:extLst>
            </c:dLbl>
            <c:dLbl>
              <c:idx val="1"/>
              <c:layout>
                <c:manualLayout>
                  <c:x val="-3.2608695652173912E-2"/>
                  <c:y val="-2.932551319648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D4A-410E-A368-89FFF660E8E7}"/>
                </c:ext>
              </c:extLst>
            </c:dLbl>
            <c:dLbl>
              <c:idx val="2"/>
              <c:layout>
                <c:manualLayout>
                  <c:x val="-1.2077294685990338E-3"/>
                  <c:y val="-1.466275659824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D4A-410E-A368-89FFF660E8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kuvat!$B$71:$D$71</c:f>
              <c:numCache>
                <c:formatCode>General</c:formatCode>
                <c:ptCount val="3"/>
                <c:pt idx="0">
                  <c:v>2008</c:v>
                </c:pt>
                <c:pt idx="1">
                  <c:v>2018</c:v>
                </c:pt>
                <c:pt idx="2">
                  <c:v>2021</c:v>
                </c:pt>
              </c:numCache>
            </c:numRef>
          </c:cat>
          <c:val>
            <c:numRef>
              <c:f>kuvat!$B$77:$D$77</c:f>
              <c:numCache>
                <c:formatCode>0%</c:formatCode>
                <c:ptCount val="3"/>
                <c:pt idx="0">
                  <c:v>0.1005939123979213</c:v>
                </c:pt>
                <c:pt idx="1">
                  <c:v>0.17994241842610365</c:v>
                </c:pt>
                <c:pt idx="2">
                  <c:v>0.17224409448818898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4A-410E-A368-89FFF660E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512304"/>
        <c:axId val="441511888"/>
      </c:lineChart>
      <c:catAx>
        <c:axId val="44151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441510640"/>
        <c:crosses val="autoZero"/>
        <c:auto val="1"/>
        <c:lblAlgn val="ctr"/>
        <c:lblOffset val="100"/>
        <c:noMultiLvlLbl val="0"/>
      </c:catAx>
      <c:valAx>
        <c:axId val="441510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441510224"/>
        <c:crosses val="autoZero"/>
        <c:crossBetween val="between"/>
      </c:valAx>
      <c:valAx>
        <c:axId val="441511888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fi-FI"/>
          </a:p>
        </c:txPr>
        <c:crossAx val="441512304"/>
        <c:crosses val="max"/>
        <c:crossBetween val="between"/>
      </c:valAx>
      <c:catAx>
        <c:axId val="441512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15118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387842823994827"/>
          <c:y val="0.75435310688803192"/>
          <c:w val="0.75465850736049311"/>
          <c:h val="0.239781790472671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latin typeface="Corbel" panose="020B0503020204020204" pitchFamily="34" charset="0"/>
        </a:defRPr>
      </a:pPr>
      <a:endParaRPr lang="fi-FI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94EBA-F730-4743-9467-70436CBFF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5733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D5B1C9-DC88-4B30-A9A5-5A8E26FDA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0519"/>
            <a:ext cx="9144000" cy="5508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 descr="Pohjois-Karjalan maakuntaliiton logo.">
            <a:extLst>
              <a:ext uri="{FF2B5EF4-FFF2-40B4-BE49-F238E27FC236}">
                <a16:creationId xmlns:a16="http://schemas.microsoft.com/office/drawing/2014/main" id="{9AD1543A-A529-43AD-9D07-32029B6E7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953" y="5039105"/>
            <a:ext cx="3760094" cy="91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1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siv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A8D101-592B-4140-AF7D-FCFCAB95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258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pic>
        <p:nvPicPr>
          <p:cNvPr id="10" name="Kuva 9" descr="Facebook">
            <a:extLst>
              <a:ext uri="{FF2B5EF4-FFF2-40B4-BE49-F238E27FC236}">
                <a16:creationId xmlns:a16="http://schemas.microsoft.com/office/drawing/2014/main" id="{7AE7545F-8AB2-164E-8895-7EC952847B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4908" y="5246952"/>
            <a:ext cx="286315" cy="286315"/>
          </a:xfrm>
          <a:prstGeom prst="rect">
            <a:avLst/>
          </a:prstGeom>
        </p:spPr>
      </p:pic>
      <p:pic>
        <p:nvPicPr>
          <p:cNvPr id="12" name="Kuva 11" descr="Instagram">
            <a:extLst>
              <a:ext uri="{FF2B5EF4-FFF2-40B4-BE49-F238E27FC236}">
                <a16:creationId xmlns:a16="http://schemas.microsoft.com/office/drawing/2014/main" id="{D0FBF97E-FCA7-D441-917B-FE7F6F837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3729" y="5246952"/>
            <a:ext cx="286315" cy="286315"/>
          </a:xfrm>
          <a:prstGeom prst="rect">
            <a:avLst/>
          </a:prstGeom>
        </p:spPr>
      </p:pic>
      <p:pic>
        <p:nvPicPr>
          <p:cNvPr id="14" name="Kuva 13" descr="Linkedin">
            <a:extLst>
              <a:ext uri="{FF2B5EF4-FFF2-40B4-BE49-F238E27FC236}">
                <a16:creationId xmlns:a16="http://schemas.microsoft.com/office/drawing/2014/main" id="{BF5C82A8-3CF6-FB49-ADBE-D13237906E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194" y="5254884"/>
            <a:ext cx="286315" cy="286315"/>
          </a:xfrm>
          <a:prstGeom prst="rect">
            <a:avLst/>
          </a:prstGeom>
        </p:spPr>
      </p:pic>
      <p:pic>
        <p:nvPicPr>
          <p:cNvPr id="16" name="Kuva 15" descr="Twitter">
            <a:extLst>
              <a:ext uri="{FF2B5EF4-FFF2-40B4-BE49-F238E27FC236}">
                <a16:creationId xmlns:a16="http://schemas.microsoft.com/office/drawing/2014/main" id="{83C80822-B407-B84A-9EEA-3AD31FF6551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2939" y="5300916"/>
            <a:ext cx="284183" cy="232351"/>
          </a:xfrm>
          <a:prstGeom prst="rect">
            <a:avLst/>
          </a:prstGeom>
        </p:spPr>
      </p:pic>
      <p:pic>
        <p:nvPicPr>
          <p:cNvPr id="18" name="Kuva 17" descr="Youtube">
            <a:extLst>
              <a:ext uri="{FF2B5EF4-FFF2-40B4-BE49-F238E27FC236}">
                <a16:creationId xmlns:a16="http://schemas.microsoft.com/office/drawing/2014/main" id="{8FD74833-C2D1-B34C-BF20-2068E942F0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73182" y="5302842"/>
            <a:ext cx="286315" cy="199880"/>
          </a:xfrm>
          <a:prstGeom prst="rect">
            <a:avLst/>
          </a:prstGeom>
        </p:spPr>
      </p:pic>
      <p:pic>
        <p:nvPicPr>
          <p:cNvPr id="20" name="Kuva 19" descr="Kotisivu">
            <a:extLst>
              <a:ext uri="{FF2B5EF4-FFF2-40B4-BE49-F238E27FC236}">
                <a16:creationId xmlns:a16="http://schemas.microsoft.com/office/drawing/2014/main" id="{D6840F7C-0007-BD4A-8DE5-E23C927E1B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1390" y="5262816"/>
            <a:ext cx="285582" cy="270452"/>
          </a:xfrm>
          <a:prstGeom prst="rect">
            <a:avLst/>
          </a:prstGeom>
        </p:spPr>
      </p:pic>
      <p:sp>
        <p:nvSpPr>
          <p:cNvPr id="21" name="Tekstiruutu 20">
            <a:extLst>
              <a:ext uri="{FF2B5EF4-FFF2-40B4-BE49-F238E27FC236}">
                <a16:creationId xmlns:a16="http://schemas.microsoft.com/office/drawing/2014/main" id="{E936287C-2C0E-7C41-87C3-708F4C0576DE}"/>
              </a:ext>
            </a:extLst>
          </p:cNvPr>
          <p:cNvSpPr txBox="1"/>
          <p:nvPr userDrawn="1"/>
        </p:nvSpPr>
        <p:spPr>
          <a:xfrm>
            <a:off x="1405638" y="5637792"/>
            <a:ext cx="11576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pohjois-karjala.fi</a:t>
            </a:r>
            <a:endParaRPr lang="fi-FI" sz="1100" dirty="0"/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A620CDE6-F01B-9C4F-A356-E4D189803164}"/>
              </a:ext>
            </a:extLst>
          </p:cNvPr>
          <p:cNvSpPr txBox="1"/>
          <p:nvPr userDrawn="1"/>
        </p:nvSpPr>
        <p:spPr>
          <a:xfrm>
            <a:off x="3037950" y="5637792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E32A200-20C4-EF4C-B1BC-344921BF884F}"/>
              </a:ext>
            </a:extLst>
          </p:cNvPr>
          <p:cNvSpPr txBox="1"/>
          <p:nvPr userDrawn="1"/>
        </p:nvSpPr>
        <p:spPr>
          <a:xfrm>
            <a:off x="4811917" y="5637792"/>
            <a:ext cx="7425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pkliitto</a:t>
            </a:r>
            <a:endParaRPr lang="fi-FI" sz="11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F9F3BC93-CC75-1641-A6F8-4FAD98A8B232}"/>
              </a:ext>
            </a:extLst>
          </p:cNvPr>
          <p:cNvSpPr txBox="1"/>
          <p:nvPr userDrawn="1"/>
        </p:nvSpPr>
        <p:spPr>
          <a:xfrm>
            <a:off x="6133884" y="5644013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pohjois_karjala</a:t>
            </a:r>
            <a:endParaRPr lang="fi-FI" sz="1100" dirty="0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CBE2D9D6-B819-B645-AD10-D5AED646DB53}"/>
              </a:ext>
            </a:extLst>
          </p:cNvPr>
          <p:cNvSpPr txBox="1"/>
          <p:nvPr userDrawn="1"/>
        </p:nvSpPr>
        <p:spPr>
          <a:xfrm>
            <a:off x="7556514" y="5648395"/>
            <a:ext cx="15520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linkedin.com</a:t>
            </a:r>
            <a:r>
              <a:rPr lang="fi-FI" sz="1100" dirty="0"/>
              <a:t>/</a:t>
            </a:r>
            <a:r>
              <a:rPr lang="fi-FI" sz="1100" dirty="0" err="1"/>
              <a:t>company</a:t>
            </a:r>
            <a:r>
              <a:rPr lang="fi-FI" sz="1100" dirty="0"/>
              <a:t>/</a:t>
            </a:r>
          </a:p>
          <a:p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CD5E4FA1-8A71-A044-9162-E55072E69DA8}"/>
              </a:ext>
            </a:extLst>
          </p:cNvPr>
          <p:cNvSpPr txBox="1"/>
          <p:nvPr userDrawn="1"/>
        </p:nvSpPr>
        <p:spPr>
          <a:xfrm>
            <a:off x="9215746" y="5648395"/>
            <a:ext cx="2005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youtube.com</a:t>
            </a:r>
            <a:r>
              <a:rPr lang="fi-FI" sz="1100" dirty="0"/>
              <a:t>/</a:t>
            </a:r>
            <a:r>
              <a:rPr lang="fi-FI" sz="1100" dirty="0" err="1"/>
              <a:t>pkmaakuntaliitto</a:t>
            </a:r>
            <a:endParaRPr lang="fi-FI" sz="1100" dirty="0"/>
          </a:p>
        </p:txBody>
      </p:sp>
      <p:pic>
        <p:nvPicPr>
          <p:cNvPr id="27" name="Kuva 26" descr="Pohjois-Karjalan maakuntaliiton logo.">
            <a:extLst>
              <a:ext uri="{FF2B5EF4-FFF2-40B4-BE49-F238E27FC236}">
                <a16:creationId xmlns:a16="http://schemas.microsoft.com/office/drawing/2014/main" id="{44D1F7B9-1399-B248-B8E3-E9C2D73F359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953" y="778718"/>
            <a:ext cx="3760094" cy="91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767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94EBA-F730-4743-9467-70436CBFF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5733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D5B1C9-DC88-4B30-A9A5-5A8E26FDA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0519"/>
            <a:ext cx="9144000" cy="5508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 descr="Regional Council of North Karelia logo.">
            <a:extLst>
              <a:ext uri="{FF2B5EF4-FFF2-40B4-BE49-F238E27FC236}">
                <a16:creationId xmlns:a16="http://schemas.microsoft.com/office/drawing/2014/main" id="{9AD1543A-A529-43AD-9D07-32029B6E7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5954" y="5040628"/>
            <a:ext cx="3752637" cy="91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35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F6AA6C7E-694D-448B-95DE-38C177E137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791"/>
            <a:ext cx="1178454" cy="364249"/>
          </a:xfrm>
          <a:prstGeom prst="rect">
            <a:avLst/>
          </a:prstGeom>
        </p:spPr>
      </p:pic>
      <p:sp>
        <p:nvSpPr>
          <p:cNvPr id="5" name="Otsikko 1">
            <a:extLst>
              <a:ext uri="{FF2B5EF4-FFF2-40B4-BE49-F238E27FC236}">
                <a16:creationId xmlns:a16="http://schemas.microsoft.com/office/drawing/2014/main" id="{C4266EBF-1C25-5A4C-A3A3-A7E0C2CF74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8297"/>
            <a:ext cx="10515600" cy="933080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naps. 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588D9F11-9150-5E45-AC08-215A62315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527"/>
            <a:ext cx="10515600" cy="47886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2800">
                <a:solidFill>
                  <a:schemeClr val="tx1"/>
                </a:solidFill>
              </a:defRPr>
            </a:lvl2pPr>
            <a:lvl3pPr marL="9144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137160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07205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6313"/>
            <a:ext cx="10515600" cy="28527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302A70-93F7-4C7B-8607-D5E589158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08438"/>
            <a:ext cx="10515600" cy="554037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8" name="Kuva 7" descr="Regional Council of North Karelia logo.">
            <a:extLst>
              <a:ext uri="{FF2B5EF4-FFF2-40B4-BE49-F238E27FC236}">
                <a16:creationId xmlns:a16="http://schemas.microsoft.com/office/drawing/2014/main" id="{16EC95A5-48E0-48A3-8DD3-77EEDF16CB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5355" y="6345862"/>
            <a:ext cx="1181290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95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1" y="657725"/>
            <a:ext cx="5623903" cy="5478379"/>
          </a:xfrm>
        </p:spPr>
        <p:txBody>
          <a:bodyPr anchor="ctr" anchorCtr="0">
            <a:normAutofit/>
          </a:bodyPr>
          <a:lstStyle>
            <a:lvl1pPr algn="l">
              <a:defRPr sz="7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uorakulmio: Vastakkaiset kulmat leikattu 3">
            <a:extLst>
              <a:ext uri="{FF2B5EF4-FFF2-40B4-BE49-F238E27FC236}">
                <a16:creationId xmlns:a16="http://schemas.microsoft.com/office/drawing/2014/main" id="{FABB6FEC-6A90-47D1-9C93-989BA519E79D}"/>
              </a:ext>
            </a:extLst>
          </p:cNvPr>
          <p:cNvSpPr/>
          <p:nvPr userDrawn="1"/>
        </p:nvSpPr>
        <p:spPr>
          <a:xfrm>
            <a:off x="6721570" y="-6169"/>
            <a:ext cx="5486537" cy="6882295"/>
          </a:xfrm>
          <a:custGeom>
            <a:avLst/>
            <a:gdLst>
              <a:gd name="connsiteX0" fmla="*/ 6 w 6052458"/>
              <a:gd name="connsiteY0" fmla="*/ 2750492 h 7200901"/>
              <a:gd name="connsiteX1" fmla="*/ 2311846 w 6052458"/>
              <a:gd name="connsiteY1" fmla="*/ 2750512 h 7200901"/>
              <a:gd name="connsiteX2" fmla="*/ 3026229 w 6052458"/>
              <a:gd name="connsiteY2" fmla="*/ 0 h 7200901"/>
              <a:gd name="connsiteX3" fmla="*/ 3740612 w 6052458"/>
              <a:gd name="connsiteY3" fmla="*/ 2750512 h 7200901"/>
              <a:gd name="connsiteX4" fmla="*/ 6052452 w 6052458"/>
              <a:gd name="connsiteY4" fmla="*/ 2750492 h 7200901"/>
              <a:gd name="connsiteX5" fmla="*/ 4182125 w 6052458"/>
              <a:gd name="connsiteY5" fmla="*/ 4450383 h 7200901"/>
              <a:gd name="connsiteX6" fmla="*/ 4896537 w 6052458"/>
              <a:gd name="connsiteY6" fmla="*/ 7200883 h 7200901"/>
              <a:gd name="connsiteX7" fmla="*/ 3026229 w 6052458"/>
              <a:gd name="connsiteY7" fmla="*/ 5500961 h 7200901"/>
              <a:gd name="connsiteX8" fmla="*/ 1155921 w 6052458"/>
              <a:gd name="connsiteY8" fmla="*/ 7200883 h 7200901"/>
              <a:gd name="connsiteX9" fmla="*/ 1870333 w 6052458"/>
              <a:gd name="connsiteY9" fmla="*/ 4450383 h 7200901"/>
              <a:gd name="connsiteX10" fmla="*/ 6 w 6052458"/>
              <a:gd name="connsiteY10" fmla="*/ 2750492 h 7200901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3740606 w 6052446"/>
              <a:gd name="connsiteY3" fmla="*/ 2772284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5471435 w 6052446"/>
              <a:gd name="connsiteY3" fmla="*/ 1161198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86723 h 7237114"/>
              <a:gd name="connsiteX1" fmla="*/ 3531040 w 6052446"/>
              <a:gd name="connsiteY1" fmla="*/ 0 h 7237114"/>
              <a:gd name="connsiteX2" fmla="*/ 5442852 w 6052446"/>
              <a:gd name="connsiteY2" fmla="*/ 14459 h 7237114"/>
              <a:gd name="connsiteX3" fmla="*/ 5471435 w 6052446"/>
              <a:gd name="connsiteY3" fmla="*/ 1175657 h 7237114"/>
              <a:gd name="connsiteX4" fmla="*/ 6052446 w 6052446"/>
              <a:gd name="connsiteY4" fmla="*/ 2786723 h 7237114"/>
              <a:gd name="connsiteX5" fmla="*/ 4182119 w 6052446"/>
              <a:gd name="connsiteY5" fmla="*/ 4486614 h 7237114"/>
              <a:gd name="connsiteX6" fmla="*/ 4896531 w 6052446"/>
              <a:gd name="connsiteY6" fmla="*/ 7237114 h 7237114"/>
              <a:gd name="connsiteX7" fmla="*/ 3026223 w 6052446"/>
              <a:gd name="connsiteY7" fmla="*/ 5537192 h 7237114"/>
              <a:gd name="connsiteX8" fmla="*/ 1155915 w 6052446"/>
              <a:gd name="connsiteY8" fmla="*/ 7237114 h 7237114"/>
              <a:gd name="connsiteX9" fmla="*/ 1870327 w 6052446"/>
              <a:gd name="connsiteY9" fmla="*/ 4486614 h 7237114"/>
              <a:gd name="connsiteX10" fmla="*/ 0 w 6052446"/>
              <a:gd name="connsiteY10" fmla="*/ 2786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4907417 w 6063332"/>
              <a:gd name="connsiteY6" fmla="*/ 7237114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5519051 w 6063332"/>
              <a:gd name="connsiteY7" fmla="*/ 69087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1881213 w 6063332"/>
              <a:gd name="connsiteY9" fmla="*/ 4486614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919376 w 6063332"/>
              <a:gd name="connsiteY5" fmla="*/ 32565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244462 w 6063332"/>
              <a:gd name="connsiteY5" fmla="*/ 37137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5519051"/>
              <a:gd name="connsiteY0" fmla="*/ 3548723 h 7084714"/>
              <a:gd name="connsiteX1" fmla="*/ 3541926 w 5519051"/>
              <a:gd name="connsiteY1" fmla="*/ 0 h 7084714"/>
              <a:gd name="connsiteX2" fmla="*/ 5453738 w 5519051"/>
              <a:gd name="connsiteY2" fmla="*/ 14459 h 7084714"/>
              <a:gd name="connsiteX3" fmla="*/ 5482321 w 5519051"/>
              <a:gd name="connsiteY3" fmla="*/ 1175657 h 7084714"/>
              <a:gd name="connsiteX4" fmla="*/ 5116275 w 5519051"/>
              <a:gd name="connsiteY4" fmla="*/ 1371581 h 7084714"/>
              <a:gd name="connsiteX5" fmla="*/ 2244462 w 5519051"/>
              <a:gd name="connsiteY5" fmla="*/ 3713729 h 7084714"/>
              <a:gd name="connsiteX6" fmla="*/ 5517017 w 5519051"/>
              <a:gd name="connsiteY6" fmla="*/ 5952600 h 7084714"/>
              <a:gd name="connsiteX7" fmla="*/ 5519051 w 5519051"/>
              <a:gd name="connsiteY7" fmla="*/ 6908792 h 7084714"/>
              <a:gd name="connsiteX8" fmla="*/ 4454286 w 5519051"/>
              <a:gd name="connsiteY8" fmla="*/ 7084714 h 7084714"/>
              <a:gd name="connsiteX9" fmla="*/ 3470527 w 5519051"/>
              <a:gd name="connsiteY9" fmla="*/ 6957671 h 7084714"/>
              <a:gd name="connsiteX10" fmla="*/ 0 w 5519051"/>
              <a:gd name="connsiteY10" fmla="*/ 3548723 h 7084714"/>
              <a:gd name="connsiteX0" fmla="*/ 0 w 5376811"/>
              <a:gd name="connsiteY0" fmla="*/ 3563963 h 7084714"/>
              <a:gd name="connsiteX1" fmla="*/ 3399686 w 5376811"/>
              <a:gd name="connsiteY1" fmla="*/ 0 h 7084714"/>
              <a:gd name="connsiteX2" fmla="*/ 5311498 w 5376811"/>
              <a:gd name="connsiteY2" fmla="*/ 14459 h 7084714"/>
              <a:gd name="connsiteX3" fmla="*/ 5340081 w 5376811"/>
              <a:gd name="connsiteY3" fmla="*/ 1175657 h 7084714"/>
              <a:gd name="connsiteX4" fmla="*/ 4974035 w 5376811"/>
              <a:gd name="connsiteY4" fmla="*/ 1371581 h 7084714"/>
              <a:gd name="connsiteX5" fmla="*/ 2102222 w 5376811"/>
              <a:gd name="connsiteY5" fmla="*/ 3713729 h 7084714"/>
              <a:gd name="connsiteX6" fmla="*/ 5374777 w 5376811"/>
              <a:gd name="connsiteY6" fmla="*/ 5952600 h 7084714"/>
              <a:gd name="connsiteX7" fmla="*/ 5376811 w 5376811"/>
              <a:gd name="connsiteY7" fmla="*/ 6908792 h 7084714"/>
              <a:gd name="connsiteX8" fmla="*/ 4312046 w 5376811"/>
              <a:gd name="connsiteY8" fmla="*/ 7084714 h 7084714"/>
              <a:gd name="connsiteX9" fmla="*/ 3328287 w 5376811"/>
              <a:gd name="connsiteY9" fmla="*/ 6957671 h 7084714"/>
              <a:gd name="connsiteX10" fmla="*/ 0 w 5376811"/>
              <a:gd name="connsiteY10" fmla="*/ 3563963 h 7084714"/>
              <a:gd name="connsiteX0" fmla="*/ 0 w 5513971"/>
              <a:gd name="connsiteY0" fmla="*/ 3538563 h 7084714"/>
              <a:gd name="connsiteX1" fmla="*/ 3536846 w 5513971"/>
              <a:gd name="connsiteY1" fmla="*/ 0 h 7084714"/>
              <a:gd name="connsiteX2" fmla="*/ 5448658 w 5513971"/>
              <a:gd name="connsiteY2" fmla="*/ 14459 h 7084714"/>
              <a:gd name="connsiteX3" fmla="*/ 5477241 w 5513971"/>
              <a:gd name="connsiteY3" fmla="*/ 1175657 h 7084714"/>
              <a:gd name="connsiteX4" fmla="*/ 5111195 w 5513971"/>
              <a:gd name="connsiteY4" fmla="*/ 1371581 h 7084714"/>
              <a:gd name="connsiteX5" fmla="*/ 2239382 w 5513971"/>
              <a:gd name="connsiteY5" fmla="*/ 3713729 h 7084714"/>
              <a:gd name="connsiteX6" fmla="*/ 5511937 w 5513971"/>
              <a:gd name="connsiteY6" fmla="*/ 5952600 h 7084714"/>
              <a:gd name="connsiteX7" fmla="*/ 5513971 w 5513971"/>
              <a:gd name="connsiteY7" fmla="*/ 6908792 h 7084714"/>
              <a:gd name="connsiteX8" fmla="*/ 4449206 w 5513971"/>
              <a:gd name="connsiteY8" fmla="*/ 7084714 h 7084714"/>
              <a:gd name="connsiteX9" fmla="*/ 3465447 w 5513971"/>
              <a:gd name="connsiteY9" fmla="*/ 6957671 h 7084714"/>
              <a:gd name="connsiteX10" fmla="*/ 0 w 5513971"/>
              <a:gd name="connsiteY10" fmla="*/ 3538563 h 7084714"/>
              <a:gd name="connsiteX0" fmla="*/ 0 w 5513971"/>
              <a:gd name="connsiteY0" fmla="*/ 3524104 h 7070255"/>
              <a:gd name="connsiteX1" fmla="*/ 3699406 w 5513971"/>
              <a:gd name="connsiteY1" fmla="*/ 6682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24104 h 7070255"/>
              <a:gd name="connsiteX1" fmla="*/ 3511446 w 5513971"/>
              <a:gd name="connsiteY1" fmla="*/ 1094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13163 h 7059314"/>
              <a:gd name="connsiteX1" fmla="*/ 3511446 w 5513971"/>
              <a:gd name="connsiteY1" fmla="*/ 0 h 7059314"/>
              <a:gd name="connsiteX2" fmla="*/ 5443578 w 5513971"/>
              <a:gd name="connsiteY2" fmla="*/ 156699 h 7059314"/>
              <a:gd name="connsiteX3" fmla="*/ 5477241 w 5513971"/>
              <a:gd name="connsiteY3" fmla="*/ 1150257 h 7059314"/>
              <a:gd name="connsiteX4" fmla="*/ 5111195 w 5513971"/>
              <a:gd name="connsiteY4" fmla="*/ 1346181 h 7059314"/>
              <a:gd name="connsiteX5" fmla="*/ 2239382 w 5513971"/>
              <a:gd name="connsiteY5" fmla="*/ 3688329 h 7059314"/>
              <a:gd name="connsiteX6" fmla="*/ 5511937 w 5513971"/>
              <a:gd name="connsiteY6" fmla="*/ 5927200 h 7059314"/>
              <a:gd name="connsiteX7" fmla="*/ 5513971 w 5513971"/>
              <a:gd name="connsiteY7" fmla="*/ 6883392 h 7059314"/>
              <a:gd name="connsiteX8" fmla="*/ 4449206 w 5513971"/>
              <a:gd name="connsiteY8" fmla="*/ 7059314 h 7059314"/>
              <a:gd name="connsiteX9" fmla="*/ 3465447 w 5513971"/>
              <a:gd name="connsiteY9" fmla="*/ 6932271 h 7059314"/>
              <a:gd name="connsiteX10" fmla="*/ 0 w 5513971"/>
              <a:gd name="connsiteY10" fmla="*/ 3513163 h 7059314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7241 w 5513971"/>
              <a:gd name="connsiteY3" fmla="*/ 115103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94081"/>
              <a:gd name="connsiteY0" fmla="*/ 3513944 h 7060095"/>
              <a:gd name="connsiteX1" fmla="*/ 3511446 w 5594081"/>
              <a:gd name="connsiteY1" fmla="*/ 781 h 7060095"/>
              <a:gd name="connsiteX2" fmla="*/ 5468978 w 5594081"/>
              <a:gd name="connsiteY2" fmla="*/ 0 h 7060095"/>
              <a:gd name="connsiteX3" fmla="*/ 5594081 w 5594081"/>
              <a:gd name="connsiteY3" fmla="*/ 886878 h 7060095"/>
              <a:gd name="connsiteX4" fmla="*/ 5111195 w 5594081"/>
              <a:gd name="connsiteY4" fmla="*/ 1346962 h 7060095"/>
              <a:gd name="connsiteX5" fmla="*/ 2239382 w 5594081"/>
              <a:gd name="connsiteY5" fmla="*/ 3689110 h 7060095"/>
              <a:gd name="connsiteX6" fmla="*/ 5511937 w 5594081"/>
              <a:gd name="connsiteY6" fmla="*/ 5927981 h 7060095"/>
              <a:gd name="connsiteX7" fmla="*/ 5513971 w 5594081"/>
              <a:gd name="connsiteY7" fmla="*/ 6884173 h 7060095"/>
              <a:gd name="connsiteX8" fmla="*/ 4449206 w 5594081"/>
              <a:gd name="connsiteY8" fmla="*/ 7060095 h 7060095"/>
              <a:gd name="connsiteX9" fmla="*/ 3465447 w 5594081"/>
              <a:gd name="connsiteY9" fmla="*/ 6933052 h 7060095"/>
              <a:gd name="connsiteX10" fmla="*/ 0 w 559408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368927 w 5513971"/>
              <a:gd name="connsiteY9" fmla="*/ 6877172 h 7060095"/>
              <a:gd name="connsiteX10" fmla="*/ 0 w 5513971"/>
              <a:gd name="connsiteY10" fmla="*/ 3513944 h 7060095"/>
              <a:gd name="connsiteX0" fmla="*/ 0 w 5513971"/>
              <a:gd name="connsiteY0" fmla="*/ 3513944 h 6884173"/>
              <a:gd name="connsiteX1" fmla="*/ 3511446 w 5513971"/>
              <a:gd name="connsiteY1" fmla="*/ 781 h 6884173"/>
              <a:gd name="connsiteX2" fmla="*/ 5468978 w 5513971"/>
              <a:gd name="connsiteY2" fmla="*/ 0 h 6884173"/>
              <a:gd name="connsiteX3" fmla="*/ 5482321 w 5513971"/>
              <a:gd name="connsiteY3" fmla="*/ 637958 h 6884173"/>
              <a:gd name="connsiteX4" fmla="*/ 5482035 w 5513971"/>
              <a:gd name="connsiteY4" fmla="*/ 1159002 h 6884173"/>
              <a:gd name="connsiteX5" fmla="*/ 3128382 w 5513971"/>
              <a:gd name="connsiteY5" fmla="*/ 3521470 h 6884173"/>
              <a:gd name="connsiteX6" fmla="*/ 5486537 w 5513971"/>
              <a:gd name="connsiteY6" fmla="*/ 5872101 h 6884173"/>
              <a:gd name="connsiteX7" fmla="*/ 5513971 w 5513971"/>
              <a:gd name="connsiteY7" fmla="*/ 6884173 h 6884173"/>
              <a:gd name="connsiteX8" fmla="*/ 4378086 w 5513971"/>
              <a:gd name="connsiteY8" fmla="*/ 6882295 h 6884173"/>
              <a:gd name="connsiteX9" fmla="*/ 3368927 w 5513971"/>
              <a:gd name="connsiteY9" fmla="*/ 6877172 h 6884173"/>
              <a:gd name="connsiteX10" fmla="*/ 0 w 5513971"/>
              <a:gd name="connsiteY10" fmla="*/ 3513944 h 6884173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37771 w 5486537"/>
              <a:gd name="connsiteY7" fmla="*/ 682829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78411 w 5486537"/>
              <a:gd name="connsiteY7" fmla="*/ 687401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86537" h="6882295">
                <a:moveTo>
                  <a:pt x="0" y="3513944"/>
                </a:moveTo>
                <a:lnTo>
                  <a:pt x="3511446" y="781"/>
                </a:lnTo>
                <a:lnTo>
                  <a:pt x="5468978" y="0"/>
                </a:lnTo>
                <a:cubicBezTo>
                  <a:pt x="5471732" y="383679"/>
                  <a:pt x="5479567" y="254279"/>
                  <a:pt x="5482321" y="637958"/>
                </a:cubicBezTo>
                <a:cubicBezTo>
                  <a:pt x="5482226" y="811639"/>
                  <a:pt x="5482130" y="985321"/>
                  <a:pt x="5482035" y="1159002"/>
                </a:cubicBezTo>
                <a:lnTo>
                  <a:pt x="3128382" y="3521470"/>
                </a:lnTo>
                <a:lnTo>
                  <a:pt x="5486537" y="5872101"/>
                </a:lnTo>
                <a:cubicBezTo>
                  <a:pt x="5483828" y="6206072"/>
                  <a:pt x="5481120" y="6540042"/>
                  <a:pt x="5478411" y="6874013"/>
                </a:cubicBezTo>
                <a:lnTo>
                  <a:pt x="4378086" y="6882295"/>
                </a:lnTo>
                <a:lnTo>
                  <a:pt x="3368927" y="6877172"/>
                </a:lnTo>
                <a:lnTo>
                  <a:pt x="0" y="351394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Regional Council of North Karelia logo.">
            <a:extLst>
              <a:ext uri="{FF2B5EF4-FFF2-40B4-BE49-F238E27FC236}">
                <a16:creationId xmlns:a16="http://schemas.microsoft.com/office/drawing/2014/main" id="{13A85D3A-9303-4FB9-80A1-A41496FB96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791"/>
            <a:ext cx="1178454" cy="36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19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4" y="993775"/>
            <a:ext cx="6715125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1744" y="2616200"/>
            <a:ext cx="5606142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20839" y="-9524"/>
            <a:ext cx="5480911" cy="6873240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0911" h="6873240">
                <a:moveTo>
                  <a:pt x="3518535" y="0"/>
                </a:moveTo>
                <a:lnTo>
                  <a:pt x="5478454" y="0"/>
                </a:lnTo>
                <a:cubicBezTo>
                  <a:pt x="5470943" y="2288014"/>
                  <a:pt x="5486291" y="4576027"/>
                  <a:pt x="5478780" y="6864041"/>
                </a:cubicBezTo>
                <a:lnTo>
                  <a:pt x="3352800" y="6873240"/>
                </a:lnTo>
                <a:lnTo>
                  <a:pt x="0" y="3518535"/>
                </a:lnTo>
                <a:lnTo>
                  <a:pt x="351853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791"/>
            <a:ext cx="1178454" cy="36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66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874" y="981075"/>
            <a:ext cx="5865168" cy="1325563"/>
          </a:xfrm>
        </p:spPr>
        <p:txBody>
          <a:bodyPr anchor="b" anchorCtr="0"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4874" y="2566545"/>
            <a:ext cx="5865168" cy="35179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20200" y="-21212"/>
            <a:ext cx="5865169" cy="6896735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  <a:gd name="connsiteX0" fmla="*/ 3518535 w 5480911"/>
              <a:gd name="connsiteY0" fmla="*/ 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518535 w 5480911"/>
              <a:gd name="connsiteY5" fmla="*/ 0 h 6864041"/>
              <a:gd name="connsiteX0" fmla="*/ 38735 w 5480911"/>
              <a:gd name="connsiteY0" fmla="*/ 11430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8735 w 5480911"/>
              <a:gd name="connsiteY5" fmla="*/ 114300 h 6864041"/>
              <a:gd name="connsiteX0" fmla="*/ 0 w 5442176"/>
              <a:gd name="connsiteY0" fmla="*/ 114300 h 7138035"/>
              <a:gd name="connsiteX1" fmla="*/ 5439719 w 5442176"/>
              <a:gd name="connsiteY1" fmla="*/ 0 h 7138035"/>
              <a:gd name="connsiteX2" fmla="*/ 5440045 w 5442176"/>
              <a:gd name="connsiteY2" fmla="*/ 6864041 h 7138035"/>
              <a:gd name="connsiteX3" fmla="*/ 2996565 w 5442176"/>
              <a:gd name="connsiteY3" fmla="*/ 3533140 h 7138035"/>
              <a:gd name="connsiteX4" fmla="*/ 50165 w 5442176"/>
              <a:gd name="connsiteY4" fmla="*/ 7138035 h 7138035"/>
              <a:gd name="connsiteX5" fmla="*/ 0 w 5442176"/>
              <a:gd name="connsiteY5" fmla="*/ 114300 h 7138035"/>
              <a:gd name="connsiteX0" fmla="*/ 0 w 5821150"/>
              <a:gd name="connsiteY0" fmla="*/ 114300 h 7143441"/>
              <a:gd name="connsiteX1" fmla="*/ 5439719 w 5821150"/>
              <a:gd name="connsiteY1" fmla="*/ 0 h 7143441"/>
              <a:gd name="connsiteX2" fmla="*/ 5821045 w 5821150"/>
              <a:gd name="connsiteY2" fmla="*/ 7143441 h 7143441"/>
              <a:gd name="connsiteX3" fmla="*/ 2996565 w 5821150"/>
              <a:gd name="connsiteY3" fmla="*/ 3533140 h 7143441"/>
              <a:gd name="connsiteX4" fmla="*/ 50165 w 5821150"/>
              <a:gd name="connsiteY4" fmla="*/ 7138035 h 7143441"/>
              <a:gd name="connsiteX5" fmla="*/ 0 w 5821150"/>
              <a:gd name="connsiteY5" fmla="*/ 114300 h 7143441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2417445 w 5663565"/>
              <a:gd name="connsiteY2" fmla="*/ 37080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777865"/>
              <a:gd name="connsiteY0" fmla="*/ 114300 h 7138035"/>
              <a:gd name="connsiteX1" fmla="*/ 5439719 w 5777865"/>
              <a:gd name="connsiteY1" fmla="*/ 0 h 7138035"/>
              <a:gd name="connsiteX2" fmla="*/ 2417445 w 5777865"/>
              <a:gd name="connsiteY2" fmla="*/ 3708091 h 7138035"/>
              <a:gd name="connsiteX3" fmla="*/ 5777865 w 5777865"/>
              <a:gd name="connsiteY3" fmla="*/ 7070090 h 7138035"/>
              <a:gd name="connsiteX4" fmla="*/ 50165 w 5777865"/>
              <a:gd name="connsiteY4" fmla="*/ 7138035 h 7138035"/>
              <a:gd name="connsiteX5" fmla="*/ 0 w 5777865"/>
              <a:gd name="connsiteY5" fmla="*/ 114300 h 7138035"/>
              <a:gd name="connsiteX0" fmla="*/ 0 w 5777865"/>
              <a:gd name="connsiteY0" fmla="*/ 114300 h 7080885"/>
              <a:gd name="connsiteX1" fmla="*/ 5439719 w 5777865"/>
              <a:gd name="connsiteY1" fmla="*/ 0 h 7080885"/>
              <a:gd name="connsiteX2" fmla="*/ 2417445 w 5777865"/>
              <a:gd name="connsiteY2" fmla="*/ 3708091 h 7080885"/>
              <a:gd name="connsiteX3" fmla="*/ 5777865 w 5777865"/>
              <a:gd name="connsiteY3" fmla="*/ 7070090 h 7080885"/>
              <a:gd name="connsiteX4" fmla="*/ 81915 w 5777865"/>
              <a:gd name="connsiteY4" fmla="*/ 7080885 h 7080885"/>
              <a:gd name="connsiteX5" fmla="*/ 0 w 5777865"/>
              <a:gd name="connsiteY5" fmla="*/ 114300 h 70808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865169"/>
              <a:gd name="connsiteY0" fmla="*/ 6350 h 6896735"/>
              <a:gd name="connsiteX1" fmla="*/ 5865169 w 5865169"/>
              <a:gd name="connsiteY1" fmla="*/ 0 h 6896735"/>
              <a:gd name="connsiteX2" fmla="*/ 2341245 w 5865169"/>
              <a:gd name="connsiteY2" fmla="*/ 3523941 h 6896735"/>
              <a:gd name="connsiteX3" fmla="*/ 5701665 w 5865169"/>
              <a:gd name="connsiteY3" fmla="*/ 6885940 h 6896735"/>
              <a:gd name="connsiteX4" fmla="*/ 5715 w 5865169"/>
              <a:gd name="connsiteY4" fmla="*/ 6896735 h 6896735"/>
              <a:gd name="connsiteX5" fmla="*/ 0 w 5865169"/>
              <a:gd name="connsiteY5" fmla="*/ 6350 h 689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65169" h="6896735">
                <a:moveTo>
                  <a:pt x="0" y="6350"/>
                </a:moveTo>
                <a:lnTo>
                  <a:pt x="5865169" y="0"/>
                </a:lnTo>
                <a:cubicBezTo>
                  <a:pt x="5267108" y="611614"/>
                  <a:pt x="3161556" y="2709127"/>
                  <a:pt x="2341245" y="3523941"/>
                </a:cubicBezTo>
                <a:lnTo>
                  <a:pt x="5701665" y="6885940"/>
                </a:lnTo>
                <a:lnTo>
                  <a:pt x="5715" y="6896735"/>
                </a:lnTo>
                <a:lnTo>
                  <a:pt x="0" y="635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791"/>
            <a:ext cx="1178454" cy="36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835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993775"/>
            <a:ext cx="5333999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3" y="2616200"/>
            <a:ext cx="5333999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791"/>
            <a:ext cx="1178454" cy="364249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124BA05-B521-48AC-9089-8BDA874B587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010400" y="0"/>
            <a:ext cx="5181600" cy="68580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3838319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89B53E1B-529C-4495-A9F7-6D657A57A6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bg1"/>
                </a:solidFill>
                <a:effectLst>
                  <a:outerShdw blurRad="1016000" algn="ctr" rotWithShape="0">
                    <a:prstClr val="black">
                      <a:alpha val="17000"/>
                    </a:prstClr>
                  </a:outerShdw>
                </a:effectLst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81620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/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A55D3966-6F2A-4569-A0D0-683657527D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2776538"/>
            <a:ext cx="12192000" cy="4081462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128759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5A74EE-4238-469A-B37D-8B024A4E8E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8297"/>
            <a:ext cx="10515600" cy="933080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naps.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29E02A-B073-4009-BCED-B23446BB3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527"/>
            <a:ext cx="10515600" cy="47886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2800">
                <a:solidFill>
                  <a:schemeClr val="tx1"/>
                </a:solidFill>
              </a:defRPr>
            </a:lvl2pPr>
            <a:lvl3pPr marL="9144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1371600" indent="0">
              <a:buFontTx/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Pohjois-Karjalan maakuntaliiton logo.">
            <a:extLst>
              <a:ext uri="{FF2B5EF4-FFF2-40B4-BE49-F238E27FC236}">
                <a16:creationId xmlns:a16="http://schemas.microsoft.com/office/drawing/2014/main" id="{F6AA6C7E-694D-448B-95DE-38C177E137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353"/>
            <a:ext cx="1178454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645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siv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A8D101-592B-4140-AF7D-FCFCAB95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258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0" name="Kuva 9" descr="Facebook">
            <a:extLst>
              <a:ext uri="{FF2B5EF4-FFF2-40B4-BE49-F238E27FC236}">
                <a16:creationId xmlns:a16="http://schemas.microsoft.com/office/drawing/2014/main" id="{7AE7545F-8AB2-164E-8895-7EC952847B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4908" y="5246952"/>
            <a:ext cx="286315" cy="286315"/>
          </a:xfrm>
          <a:prstGeom prst="rect">
            <a:avLst/>
          </a:prstGeom>
        </p:spPr>
      </p:pic>
      <p:pic>
        <p:nvPicPr>
          <p:cNvPr id="12" name="Kuva 11" descr="Instagram">
            <a:extLst>
              <a:ext uri="{FF2B5EF4-FFF2-40B4-BE49-F238E27FC236}">
                <a16:creationId xmlns:a16="http://schemas.microsoft.com/office/drawing/2014/main" id="{D0FBF97E-FCA7-D441-917B-FE7F6F837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3729" y="5246952"/>
            <a:ext cx="286315" cy="286315"/>
          </a:xfrm>
          <a:prstGeom prst="rect">
            <a:avLst/>
          </a:prstGeom>
        </p:spPr>
      </p:pic>
      <p:pic>
        <p:nvPicPr>
          <p:cNvPr id="14" name="Kuva 13" descr="Linkedin">
            <a:extLst>
              <a:ext uri="{FF2B5EF4-FFF2-40B4-BE49-F238E27FC236}">
                <a16:creationId xmlns:a16="http://schemas.microsoft.com/office/drawing/2014/main" id="{BF5C82A8-3CF6-FB49-ADBE-D13237906E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194" y="5254884"/>
            <a:ext cx="286315" cy="286315"/>
          </a:xfrm>
          <a:prstGeom prst="rect">
            <a:avLst/>
          </a:prstGeom>
        </p:spPr>
      </p:pic>
      <p:pic>
        <p:nvPicPr>
          <p:cNvPr id="16" name="Kuva 15" descr="Twitter">
            <a:extLst>
              <a:ext uri="{FF2B5EF4-FFF2-40B4-BE49-F238E27FC236}">
                <a16:creationId xmlns:a16="http://schemas.microsoft.com/office/drawing/2014/main" id="{83C80822-B407-B84A-9EEA-3AD31FF6551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2939" y="5300916"/>
            <a:ext cx="284183" cy="232351"/>
          </a:xfrm>
          <a:prstGeom prst="rect">
            <a:avLst/>
          </a:prstGeom>
        </p:spPr>
      </p:pic>
      <p:pic>
        <p:nvPicPr>
          <p:cNvPr id="18" name="Kuva 17" descr="Youtube">
            <a:extLst>
              <a:ext uri="{FF2B5EF4-FFF2-40B4-BE49-F238E27FC236}">
                <a16:creationId xmlns:a16="http://schemas.microsoft.com/office/drawing/2014/main" id="{8FD74833-C2D1-B34C-BF20-2068E942F0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73182" y="5302842"/>
            <a:ext cx="286315" cy="199880"/>
          </a:xfrm>
          <a:prstGeom prst="rect">
            <a:avLst/>
          </a:prstGeom>
        </p:spPr>
      </p:pic>
      <p:pic>
        <p:nvPicPr>
          <p:cNvPr id="20" name="Kuva 19" descr="Homepage">
            <a:extLst>
              <a:ext uri="{FF2B5EF4-FFF2-40B4-BE49-F238E27FC236}">
                <a16:creationId xmlns:a16="http://schemas.microsoft.com/office/drawing/2014/main" id="{D6840F7C-0007-BD4A-8DE5-E23C927E1B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1390" y="5262816"/>
            <a:ext cx="285582" cy="270452"/>
          </a:xfrm>
          <a:prstGeom prst="rect">
            <a:avLst/>
          </a:prstGeom>
        </p:spPr>
      </p:pic>
      <p:sp>
        <p:nvSpPr>
          <p:cNvPr id="21" name="Tekstiruutu 20">
            <a:extLst>
              <a:ext uri="{FF2B5EF4-FFF2-40B4-BE49-F238E27FC236}">
                <a16:creationId xmlns:a16="http://schemas.microsoft.com/office/drawing/2014/main" id="{E936287C-2C0E-7C41-87C3-708F4C0576DE}"/>
              </a:ext>
            </a:extLst>
          </p:cNvPr>
          <p:cNvSpPr txBox="1"/>
          <p:nvPr userDrawn="1"/>
        </p:nvSpPr>
        <p:spPr>
          <a:xfrm>
            <a:off x="1405638" y="5637792"/>
            <a:ext cx="11576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pohjois-karjala.fi</a:t>
            </a:r>
            <a:endParaRPr lang="fi-FI" sz="1100" dirty="0"/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A620CDE6-F01B-9C4F-A356-E4D189803164}"/>
              </a:ext>
            </a:extLst>
          </p:cNvPr>
          <p:cNvSpPr txBox="1"/>
          <p:nvPr userDrawn="1"/>
        </p:nvSpPr>
        <p:spPr>
          <a:xfrm>
            <a:off x="3037950" y="5637792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E32A200-20C4-EF4C-B1BC-344921BF884F}"/>
              </a:ext>
            </a:extLst>
          </p:cNvPr>
          <p:cNvSpPr txBox="1"/>
          <p:nvPr userDrawn="1"/>
        </p:nvSpPr>
        <p:spPr>
          <a:xfrm>
            <a:off x="4811917" y="5637792"/>
            <a:ext cx="7425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pkliitto</a:t>
            </a:r>
            <a:endParaRPr lang="fi-FI" sz="11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F9F3BC93-CC75-1641-A6F8-4FAD98A8B232}"/>
              </a:ext>
            </a:extLst>
          </p:cNvPr>
          <p:cNvSpPr txBox="1"/>
          <p:nvPr userDrawn="1"/>
        </p:nvSpPr>
        <p:spPr>
          <a:xfrm>
            <a:off x="6133884" y="5644013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pohjois_karjala</a:t>
            </a:r>
            <a:endParaRPr lang="fi-FI" sz="1100" dirty="0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CBE2D9D6-B819-B645-AD10-D5AED646DB53}"/>
              </a:ext>
            </a:extLst>
          </p:cNvPr>
          <p:cNvSpPr txBox="1"/>
          <p:nvPr userDrawn="1"/>
        </p:nvSpPr>
        <p:spPr>
          <a:xfrm>
            <a:off x="7556514" y="5648395"/>
            <a:ext cx="15520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linkedin.com</a:t>
            </a:r>
            <a:r>
              <a:rPr lang="fi-FI" sz="1100" dirty="0"/>
              <a:t>/</a:t>
            </a:r>
            <a:r>
              <a:rPr lang="fi-FI" sz="1100" dirty="0" err="1"/>
              <a:t>company</a:t>
            </a:r>
            <a:r>
              <a:rPr lang="fi-FI" sz="1100" dirty="0"/>
              <a:t>/</a:t>
            </a:r>
          </a:p>
          <a:p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CD5E4FA1-8A71-A044-9162-E55072E69DA8}"/>
              </a:ext>
            </a:extLst>
          </p:cNvPr>
          <p:cNvSpPr txBox="1"/>
          <p:nvPr userDrawn="1"/>
        </p:nvSpPr>
        <p:spPr>
          <a:xfrm>
            <a:off x="9215746" y="5648395"/>
            <a:ext cx="2005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youtube.com</a:t>
            </a:r>
            <a:r>
              <a:rPr lang="fi-FI" sz="1100" dirty="0"/>
              <a:t>/</a:t>
            </a:r>
            <a:r>
              <a:rPr lang="fi-FI" sz="1100" dirty="0" err="1"/>
              <a:t>pkmaakuntaliitto</a:t>
            </a:r>
            <a:endParaRPr lang="fi-FI" sz="1100" dirty="0"/>
          </a:p>
        </p:txBody>
      </p:sp>
      <p:pic>
        <p:nvPicPr>
          <p:cNvPr id="27" name="Kuva 26" descr="Regional Council of North Karelia logo.">
            <a:extLst>
              <a:ext uri="{FF2B5EF4-FFF2-40B4-BE49-F238E27FC236}">
                <a16:creationId xmlns:a16="http://schemas.microsoft.com/office/drawing/2014/main" id="{44D1F7B9-1399-B248-B8E3-E9C2D73F359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5953" y="780244"/>
            <a:ext cx="3760094" cy="91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888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94EBA-F730-4743-9467-70436CBFF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5733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D5B1C9-DC88-4B30-A9A5-5A8E26FDA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0519"/>
            <a:ext cx="9144000" cy="5508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8" name="Kuva 7" descr="Regional Council of North Karelia logo.">
            <a:extLst>
              <a:ext uri="{FF2B5EF4-FFF2-40B4-BE49-F238E27FC236}">
                <a16:creationId xmlns:a16="http://schemas.microsoft.com/office/drawing/2014/main" id="{9AD1543A-A529-43AD-9D07-32029B6E7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5954" y="5077704"/>
            <a:ext cx="3752637" cy="83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06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F6AA6C7E-694D-448B-95DE-38C177E137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62705"/>
            <a:ext cx="1178454" cy="328421"/>
          </a:xfrm>
          <a:prstGeom prst="rect">
            <a:avLst/>
          </a:prstGeom>
        </p:spPr>
      </p:pic>
      <p:sp>
        <p:nvSpPr>
          <p:cNvPr id="5" name="Otsikko 1">
            <a:extLst>
              <a:ext uri="{FF2B5EF4-FFF2-40B4-BE49-F238E27FC236}">
                <a16:creationId xmlns:a16="http://schemas.microsoft.com/office/drawing/2014/main" id="{545EDF59-36B1-B141-B7CD-0463C02F33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78297"/>
            <a:ext cx="10515600" cy="933080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naps. 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E90A8470-BCFB-0A45-AC45-58039C5A0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527"/>
            <a:ext cx="10515600" cy="47886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sz="280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sz="240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sz="200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58755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6313"/>
            <a:ext cx="10515600" cy="28527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302A70-93F7-4C7B-8607-D5E589158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08438"/>
            <a:ext cx="10515600" cy="554037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8" name="Kuva 7" descr="Regional Council of North Karelia logo.">
            <a:extLst>
              <a:ext uri="{FF2B5EF4-FFF2-40B4-BE49-F238E27FC236}">
                <a16:creationId xmlns:a16="http://schemas.microsoft.com/office/drawing/2014/main" id="{16EC95A5-48E0-48A3-8DD3-77EEDF16CB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5355" y="6363819"/>
            <a:ext cx="1181290" cy="32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642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1" y="657725"/>
            <a:ext cx="5623903" cy="5478379"/>
          </a:xfrm>
        </p:spPr>
        <p:txBody>
          <a:bodyPr anchor="ctr" anchorCtr="0">
            <a:normAutofit/>
          </a:bodyPr>
          <a:lstStyle>
            <a:lvl1pPr algn="l">
              <a:defRPr sz="7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uorakulmio: Vastakkaiset kulmat leikattu 3">
            <a:extLst>
              <a:ext uri="{FF2B5EF4-FFF2-40B4-BE49-F238E27FC236}">
                <a16:creationId xmlns:a16="http://schemas.microsoft.com/office/drawing/2014/main" id="{FABB6FEC-6A90-47D1-9C93-989BA519E79D}"/>
              </a:ext>
            </a:extLst>
          </p:cNvPr>
          <p:cNvSpPr/>
          <p:nvPr userDrawn="1"/>
        </p:nvSpPr>
        <p:spPr>
          <a:xfrm>
            <a:off x="6721570" y="-6169"/>
            <a:ext cx="5486537" cy="6882295"/>
          </a:xfrm>
          <a:custGeom>
            <a:avLst/>
            <a:gdLst>
              <a:gd name="connsiteX0" fmla="*/ 6 w 6052458"/>
              <a:gd name="connsiteY0" fmla="*/ 2750492 h 7200901"/>
              <a:gd name="connsiteX1" fmla="*/ 2311846 w 6052458"/>
              <a:gd name="connsiteY1" fmla="*/ 2750512 h 7200901"/>
              <a:gd name="connsiteX2" fmla="*/ 3026229 w 6052458"/>
              <a:gd name="connsiteY2" fmla="*/ 0 h 7200901"/>
              <a:gd name="connsiteX3" fmla="*/ 3740612 w 6052458"/>
              <a:gd name="connsiteY3" fmla="*/ 2750512 h 7200901"/>
              <a:gd name="connsiteX4" fmla="*/ 6052452 w 6052458"/>
              <a:gd name="connsiteY4" fmla="*/ 2750492 h 7200901"/>
              <a:gd name="connsiteX5" fmla="*/ 4182125 w 6052458"/>
              <a:gd name="connsiteY5" fmla="*/ 4450383 h 7200901"/>
              <a:gd name="connsiteX6" fmla="*/ 4896537 w 6052458"/>
              <a:gd name="connsiteY6" fmla="*/ 7200883 h 7200901"/>
              <a:gd name="connsiteX7" fmla="*/ 3026229 w 6052458"/>
              <a:gd name="connsiteY7" fmla="*/ 5500961 h 7200901"/>
              <a:gd name="connsiteX8" fmla="*/ 1155921 w 6052458"/>
              <a:gd name="connsiteY8" fmla="*/ 7200883 h 7200901"/>
              <a:gd name="connsiteX9" fmla="*/ 1870333 w 6052458"/>
              <a:gd name="connsiteY9" fmla="*/ 4450383 h 7200901"/>
              <a:gd name="connsiteX10" fmla="*/ 6 w 6052458"/>
              <a:gd name="connsiteY10" fmla="*/ 2750492 h 7200901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3740606 w 6052446"/>
              <a:gd name="connsiteY3" fmla="*/ 2772284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5471435 w 6052446"/>
              <a:gd name="connsiteY3" fmla="*/ 1161198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86723 h 7237114"/>
              <a:gd name="connsiteX1" fmla="*/ 3531040 w 6052446"/>
              <a:gd name="connsiteY1" fmla="*/ 0 h 7237114"/>
              <a:gd name="connsiteX2" fmla="*/ 5442852 w 6052446"/>
              <a:gd name="connsiteY2" fmla="*/ 14459 h 7237114"/>
              <a:gd name="connsiteX3" fmla="*/ 5471435 w 6052446"/>
              <a:gd name="connsiteY3" fmla="*/ 1175657 h 7237114"/>
              <a:gd name="connsiteX4" fmla="*/ 6052446 w 6052446"/>
              <a:gd name="connsiteY4" fmla="*/ 2786723 h 7237114"/>
              <a:gd name="connsiteX5" fmla="*/ 4182119 w 6052446"/>
              <a:gd name="connsiteY5" fmla="*/ 4486614 h 7237114"/>
              <a:gd name="connsiteX6" fmla="*/ 4896531 w 6052446"/>
              <a:gd name="connsiteY6" fmla="*/ 7237114 h 7237114"/>
              <a:gd name="connsiteX7" fmla="*/ 3026223 w 6052446"/>
              <a:gd name="connsiteY7" fmla="*/ 5537192 h 7237114"/>
              <a:gd name="connsiteX8" fmla="*/ 1155915 w 6052446"/>
              <a:gd name="connsiteY8" fmla="*/ 7237114 h 7237114"/>
              <a:gd name="connsiteX9" fmla="*/ 1870327 w 6052446"/>
              <a:gd name="connsiteY9" fmla="*/ 4486614 h 7237114"/>
              <a:gd name="connsiteX10" fmla="*/ 0 w 6052446"/>
              <a:gd name="connsiteY10" fmla="*/ 2786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4907417 w 6063332"/>
              <a:gd name="connsiteY6" fmla="*/ 7237114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5519051 w 6063332"/>
              <a:gd name="connsiteY7" fmla="*/ 69087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1881213 w 6063332"/>
              <a:gd name="connsiteY9" fmla="*/ 4486614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919376 w 6063332"/>
              <a:gd name="connsiteY5" fmla="*/ 32565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244462 w 6063332"/>
              <a:gd name="connsiteY5" fmla="*/ 37137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5519051"/>
              <a:gd name="connsiteY0" fmla="*/ 3548723 h 7084714"/>
              <a:gd name="connsiteX1" fmla="*/ 3541926 w 5519051"/>
              <a:gd name="connsiteY1" fmla="*/ 0 h 7084714"/>
              <a:gd name="connsiteX2" fmla="*/ 5453738 w 5519051"/>
              <a:gd name="connsiteY2" fmla="*/ 14459 h 7084714"/>
              <a:gd name="connsiteX3" fmla="*/ 5482321 w 5519051"/>
              <a:gd name="connsiteY3" fmla="*/ 1175657 h 7084714"/>
              <a:gd name="connsiteX4" fmla="*/ 5116275 w 5519051"/>
              <a:gd name="connsiteY4" fmla="*/ 1371581 h 7084714"/>
              <a:gd name="connsiteX5" fmla="*/ 2244462 w 5519051"/>
              <a:gd name="connsiteY5" fmla="*/ 3713729 h 7084714"/>
              <a:gd name="connsiteX6" fmla="*/ 5517017 w 5519051"/>
              <a:gd name="connsiteY6" fmla="*/ 5952600 h 7084714"/>
              <a:gd name="connsiteX7" fmla="*/ 5519051 w 5519051"/>
              <a:gd name="connsiteY7" fmla="*/ 6908792 h 7084714"/>
              <a:gd name="connsiteX8" fmla="*/ 4454286 w 5519051"/>
              <a:gd name="connsiteY8" fmla="*/ 7084714 h 7084714"/>
              <a:gd name="connsiteX9" fmla="*/ 3470527 w 5519051"/>
              <a:gd name="connsiteY9" fmla="*/ 6957671 h 7084714"/>
              <a:gd name="connsiteX10" fmla="*/ 0 w 5519051"/>
              <a:gd name="connsiteY10" fmla="*/ 3548723 h 7084714"/>
              <a:gd name="connsiteX0" fmla="*/ 0 w 5376811"/>
              <a:gd name="connsiteY0" fmla="*/ 3563963 h 7084714"/>
              <a:gd name="connsiteX1" fmla="*/ 3399686 w 5376811"/>
              <a:gd name="connsiteY1" fmla="*/ 0 h 7084714"/>
              <a:gd name="connsiteX2" fmla="*/ 5311498 w 5376811"/>
              <a:gd name="connsiteY2" fmla="*/ 14459 h 7084714"/>
              <a:gd name="connsiteX3" fmla="*/ 5340081 w 5376811"/>
              <a:gd name="connsiteY3" fmla="*/ 1175657 h 7084714"/>
              <a:gd name="connsiteX4" fmla="*/ 4974035 w 5376811"/>
              <a:gd name="connsiteY4" fmla="*/ 1371581 h 7084714"/>
              <a:gd name="connsiteX5" fmla="*/ 2102222 w 5376811"/>
              <a:gd name="connsiteY5" fmla="*/ 3713729 h 7084714"/>
              <a:gd name="connsiteX6" fmla="*/ 5374777 w 5376811"/>
              <a:gd name="connsiteY6" fmla="*/ 5952600 h 7084714"/>
              <a:gd name="connsiteX7" fmla="*/ 5376811 w 5376811"/>
              <a:gd name="connsiteY7" fmla="*/ 6908792 h 7084714"/>
              <a:gd name="connsiteX8" fmla="*/ 4312046 w 5376811"/>
              <a:gd name="connsiteY8" fmla="*/ 7084714 h 7084714"/>
              <a:gd name="connsiteX9" fmla="*/ 3328287 w 5376811"/>
              <a:gd name="connsiteY9" fmla="*/ 6957671 h 7084714"/>
              <a:gd name="connsiteX10" fmla="*/ 0 w 5376811"/>
              <a:gd name="connsiteY10" fmla="*/ 3563963 h 7084714"/>
              <a:gd name="connsiteX0" fmla="*/ 0 w 5513971"/>
              <a:gd name="connsiteY0" fmla="*/ 3538563 h 7084714"/>
              <a:gd name="connsiteX1" fmla="*/ 3536846 w 5513971"/>
              <a:gd name="connsiteY1" fmla="*/ 0 h 7084714"/>
              <a:gd name="connsiteX2" fmla="*/ 5448658 w 5513971"/>
              <a:gd name="connsiteY2" fmla="*/ 14459 h 7084714"/>
              <a:gd name="connsiteX3" fmla="*/ 5477241 w 5513971"/>
              <a:gd name="connsiteY3" fmla="*/ 1175657 h 7084714"/>
              <a:gd name="connsiteX4" fmla="*/ 5111195 w 5513971"/>
              <a:gd name="connsiteY4" fmla="*/ 1371581 h 7084714"/>
              <a:gd name="connsiteX5" fmla="*/ 2239382 w 5513971"/>
              <a:gd name="connsiteY5" fmla="*/ 3713729 h 7084714"/>
              <a:gd name="connsiteX6" fmla="*/ 5511937 w 5513971"/>
              <a:gd name="connsiteY6" fmla="*/ 5952600 h 7084714"/>
              <a:gd name="connsiteX7" fmla="*/ 5513971 w 5513971"/>
              <a:gd name="connsiteY7" fmla="*/ 6908792 h 7084714"/>
              <a:gd name="connsiteX8" fmla="*/ 4449206 w 5513971"/>
              <a:gd name="connsiteY8" fmla="*/ 7084714 h 7084714"/>
              <a:gd name="connsiteX9" fmla="*/ 3465447 w 5513971"/>
              <a:gd name="connsiteY9" fmla="*/ 6957671 h 7084714"/>
              <a:gd name="connsiteX10" fmla="*/ 0 w 5513971"/>
              <a:gd name="connsiteY10" fmla="*/ 3538563 h 7084714"/>
              <a:gd name="connsiteX0" fmla="*/ 0 w 5513971"/>
              <a:gd name="connsiteY0" fmla="*/ 3524104 h 7070255"/>
              <a:gd name="connsiteX1" fmla="*/ 3699406 w 5513971"/>
              <a:gd name="connsiteY1" fmla="*/ 6682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24104 h 7070255"/>
              <a:gd name="connsiteX1" fmla="*/ 3511446 w 5513971"/>
              <a:gd name="connsiteY1" fmla="*/ 1094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13163 h 7059314"/>
              <a:gd name="connsiteX1" fmla="*/ 3511446 w 5513971"/>
              <a:gd name="connsiteY1" fmla="*/ 0 h 7059314"/>
              <a:gd name="connsiteX2" fmla="*/ 5443578 w 5513971"/>
              <a:gd name="connsiteY2" fmla="*/ 156699 h 7059314"/>
              <a:gd name="connsiteX3" fmla="*/ 5477241 w 5513971"/>
              <a:gd name="connsiteY3" fmla="*/ 1150257 h 7059314"/>
              <a:gd name="connsiteX4" fmla="*/ 5111195 w 5513971"/>
              <a:gd name="connsiteY4" fmla="*/ 1346181 h 7059314"/>
              <a:gd name="connsiteX5" fmla="*/ 2239382 w 5513971"/>
              <a:gd name="connsiteY5" fmla="*/ 3688329 h 7059314"/>
              <a:gd name="connsiteX6" fmla="*/ 5511937 w 5513971"/>
              <a:gd name="connsiteY6" fmla="*/ 5927200 h 7059314"/>
              <a:gd name="connsiteX7" fmla="*/ 5513971 w 5513971"/>
              <a:gd name="connsiteY7" fmla="*/ 6883392 h 7059314"/>
              <a:gd name="connsiteX8" fmla="*/ 4449206 w 5513971"/>
              <a:gd name="connsiteY8" fmla="*/ 7059314 h 7059314"/>
              <a:gd name="connsiteX9" fmla="*/ 3465447 w 5513971"/>
              <a:gd name="connsiteY9" fmla="*/ 6932271 h 7059314"/>
              <a:gd name="connsiteX10" fmla="*/ 0 w 5513971"/>
              <a:gd name="connsiteY10" fmla="*/ 3513163 h 7059314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7241 w 5513971"/>
              <a:gd name="connsiteY3" fmla="*/ 115103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94081"/>
              <a:gd name="connsiteY0" fmla="*/ 3513944 h 7060095"/>
              <a:gd name="connsiteX1" fmla="*/ 3511446 w 5594081"/>
              <a:gd name="connsiteY1" fmla="*/ 781 h 7060095"/>
              <a:gd name="connsiteX2" fmla="*/ 5468978 w 5594081"/>
              <a:gd name="connsiteY2" fmla="*/ 0 h 7060095"/>
              <a:gd name="connsiteX3" fmla="*/ 5594081 w 5594081"/>
              <a:gd name="connsiteY3" fmla="*/ 886878 h 7060095"/>
              <a:gd name="connsiteX4" fmla="*/ 5111195 w 5594081"/>
              <a:gd name="connsiteY4" fmla="*/ 1346962 h 7060095"/>
              <a:gd name="connsiteX5" fmla="*/ 2239382 w 5594081"/>
              <a:gd name="connsiteY5" fmla="*/ 3689110 h 7060095"/>
              <a:gd name="connsiteX6" fmla="*/ 5511937 w 5594081"/>
              <a:gd name="connsiteY6" fmla="*/ 5927981 h 7060095"/>
              <a:gd name="connsiteX7" fmla="*/ 5513971 w 5594081"/>
              <a:gd name="connsiteY7" fmla="*/ 6884173 h 7060095"/>
              <a:gd name="connsiteX8" fmla="*/ 4449206 w 5594081"/>
              <a:gd name="connsiteY8" fmla="*/ 7060095 h 7060095"/>
              <a:gd name="connsiteX9" fmla="*/ 3465447 w 5594081"/>
              <a:gd name="connsiteY9" fmla="*/ 6933052 h 7060095"/>
              <a:gd name="connsiteX10" fmla="*/ 0 w 559408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368927 w 5513971"/>
              <a:gd name="connsiteY9" fmla="*/ 6877172 h 7060095"/>
              <a:gd name="connsiteX10" fmla="*/ 0 w 5513971"/>
              <a:gd name="connsiteY10" fmla="*/ 3513944 h 7060095"/>
              <a:gd name="connsiteX0" fmla="*/ 0 w 5513971"/>
              <a:gd name="connsiteY0" fmla="*/ 3513944 h 6884173"/>
              <a:gd name="connsiteX1" fmla="*/ 3511446 w 5513971"/>
              <a:gd name="connsiteY1" fmla="*/ 781 h 6884173"/>
              <a:gd name="connsiteX2" fmla="*/ 5468978 w 5513971"/>
              <a:gd name="connsiteY2" fmla="*/ 0 h 6884173"/>
              <a:gd name="connsiteX3" fmla="*/ 5482321 w 5513971"/>
              <a:gd name="connsiteY3" fmla="*/ 637958 h 6884173"/>
              <a:gd name="connsiteX4" fmla="*/ 5482035 w 5513971"/>
              <a:gd name="connsiteY4" fmla="*/ 1159002 h 6884173"/>
              <a:gd name="connsiteX5" fmla="*/ 3128382 w 5513971"/>
              <a:gd name="connsiteY5" fmla="*/ 3521470 h 6884173"/>
              <a:gd name="connsiteX6" fmla="*/ 5486537 w 5513971"/>
              <a:gd name="connsiteY6" fmla="*/ 5872101 h 6884173"/>
              <a:gd name="connsiteX7" fmla="*/ 5513971 w 5513971"/>
              <a:gd name="connsiteY7" fmla="*/ 6884173 h 6884173"/>
              <a:gd name="connsiteX8" fmla="*/ 4378086 w 5513971"/>
              <a:gd name="connsiteY8" fmla="*/ 6882295 h 6884173"/>
              <a:gd name="connsiteX9" fmla="*/ 3368927 w 5513971"/>
              <a:gd name="connsiteY9" fmla="*/ 6877172 h 6884173"/>
              <a:gd name="connsiteX10" fmla="*/ 0 w 5513971"/>
              <a:gd name="connsiteY10" fmla="*/ 3513944 h 6884173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37771 w 5486537"/>
              <a:gd name="connsiteY7" fmla="*/ 682829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78411 w 5486537"/>
              <a:gd name="connsiteY7" fmla="*/ 687401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86537" h="6882295">
                <a:moveTo>
                  <a:pt x="0" y="3513944"/>
                </a:moveTo>
                <a:lnTo>
                  <a:pt x="3511446" y="781"/>
                </a:lnTo>
                <a:lnTo>
                  <a:pt x="5468978" y="0"/>
                </a:lnTo>
                <a:cubicBezTo>
                  <a:pt x="5471732" y="383679"/>
                  <a:pt x="5479567" y="254279"/>
                  <a:pt x="5482321" y="637958"/>
                </a:cubicBezTo>
                <a:cubicBezTo>
                  <a:pt x="5482226" y="811639"/>
                  <a:pt x="5482130" y="985321"/>
                  <a:pt x="5482035" y="1159002"/>
                </a:cubicBezTo>
                <a:lnTo>
                  <a:pt x="3128382" y="3521470"/>
                </a:lnTo>
                <a:lnTo>
                  <a:pt x="5486537" y="5872101"/>
                </a:lnTo>
                <a:cubicBezTo>
                  <a:pt x="5483828" y="6206072"/>
                  <a:pt x="5481120" y="6540042"/>
                  <a:pt x="5478411" y="6874013"/>
                </a:cubicBezTo>
                <a:lnTo>
                  <a:pt x="4378086" y="6882295"/>
                </a:lnTo>
                <a:lnTo>
                  <a:pt x="3368927" y="6877172"/>
                </a:lnTo>
                <a:lnTo>
                  <a:pt x="0" y="351394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Regional Council of North Karelia logo.">
            <a:extLst>
              <a:ext uri="{FF2B5EF4-FFF2-40B4-BE49-F238E27FC236}">
                <a16:creationId xmlns:a16="http://schemas.microsoft.com/office/drawing/2014/main" id="{13A85D3A-9303-4FB9-80A1-A41496FB96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62705"/>
            <a:ext cx="1178454" cy="3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64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4" y="993775"/>
            <a:ext cx="6715125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1744" y="2616200"/>
            <a:ext cx="5606142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20839" y="-9524"/>
            <a:ext cx="5480911" cy="6873240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0911" h="6873240">
                <a:moveTo>
                  <a:pt x="3518535" y="0"/>
                </a:moveTo>
                <a:lnTo>
                  <a:pt x="5478454" y="0"/>
                </a:lnTo>
                <a:cubicBezTo>
                  <a:pt x="5470943" y="2288014"/>
                  <a:pt x="5486291" y="4576027"/>
                  <a:pt x="5478780" y="6864041"/>
                </a:cubicBezTo>
                <a:lnTo>
                  <a:pt x="3352800" y="6873240"/>
                </a:lnTo>
                <a:lnTo>
                  <a:pt x="0" y="3518535"/>
                </a:lnTo>
                <a:lnTo>
                  <a:pt x="351853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62705"/>
            <a:ext cx="1178454" cy="3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81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874" y="981075"/>
            <a:ext cx="5865168" cy="1325563"/>
          </a:xfrm>
        </p:spPr>
        <p:txBody>
          <a:bodyPr anchor="b" anchorCtr="0"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4874" y="2566545"/>
            <a:ext cx="5865168" cy="35179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20200" y="-21212"/>
            <a:ext cx="5865169" cy="6896735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  <a:gd name="connsiteX0" fmla="*/ 3518535 w 5480911"/>
              <a:gd name="connsiteY0" fmla="*/ 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518535 w 5480911"/>
              <a:gd name="connsiteY5" fmla="*/ 0 h 6864041"/>
              <a:gd name="connsiteX0" fmla="*/ 38735 w 5480911"/>
              <a:gd name="connsiteY0" fmla="*/ 11430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8735 w 5480911"/>
              <a:gd name="connsiteY5" fmla="*/ 114300 h 6864041"/>
              <a:gd name="connsiteX0" fmla="*/ 0 w 5442176"/>
              <a:gd name="connsiteY0" fmla="*/ 114300 h 7138035"/>
              <a:gd name="connsiteX1" fmla="*/ 5439719 w 5442176"/>
              <a:gd name="connsiteY1" fmla="*/ 0 h 7138035"/>
              <a:gd name="connsiteX2" fmla="*/ 5440045 w 5442176"/>
              <a:gd name="connsiteY2" fmla="*/ 6864041 h 7138035"/>
              <a:gd name="connsiteX3" fmla="*/ 2996565 w 5442176"/>
              <a:gd name="connsiteY3" fmla="*/ 3533140 h 7138035"/>
              <a:gd name="connsiteX4" fmla="*/ 50165 w 5442176"/>
              <a:gd name="connsiteY4" fmla="*/ 7138035 h 7138035"/>
              <a:gd name="connsiteX5" fmla="*/ 0 w 5442176"/>
              <a:gd name="connsiteY5" fmla="*/ 114300 h 7138035"/>
              <a:gd name="connsiteX0" fmla="*/ 0 w 5821150"/>
              <a:gd name="connsiteY0" fmla="*/ 114300 h 7143441"/>
              <a:gd name="connsiteX1" fmla="*/ 5439719 w 5821150"/>
              <a:gd name="connsiteY1" fmla="*/ 0 h 7143441"/>
              <a:gd name="connsiteX2" fmla="*/ 5821045 w 5821150"/>
              <a:gd name="connsiteY2" fmla="*/ 7143441 h 7143441"/>
              <a:gd name="connsiteX3" fmla="*/ 2996565 w 5821150"/>
              <a:gd name="connsiteY3" fmla="*/ 3533140 h 7143441"/>
              <a:gd name="connsiteX4" fmla="*/ 50165 w 5821150"/>
              <a:gd name="connsiteY4" fmla="*/ 7138035 h 7143441"/>
              <a:gd name="connsiteX5" fmla="*/ 0 w 5821150"/>
              <a:gd name="connsiteY5" fmla="*/ 114300 h 7143441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2417445 w 5663565"/>
              <a:gd name="connsiteY2" fmla="*/ 37080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777865"/>
              <a:gd name="connsiteY0" fmla="*/ 114300 h 7138035"/>
              <a:gd name="connsiteX1" fmla="*/ 5439719 w 5777865"/>
              <a:gd name="connsiteY1" fmla="*/ 0 h 7138035"/>
              <a:gd name="connsiteX2" fmla="*/ 2417445 w 5777865"/>
              <a:gd name="connsiteY2" fmla="*/ 3708091 h 7138035"/>
              <a:gd name="connsiteX3" fmla="*/ 5777865 w 5777865"/>
              <a:gd name="connsiteY3" fmla="*/ 7070090 h 7138035"/>
              <a:gd name="connsiteX4" fmla="*/ 50165 w 5777865"/>
              <a:gd name="connsiteY4" fmla="*/ 7138035 h 7138035"/>
              <a:gd name="connsiteX5" fmla="*/ 0 w 5777865"/>
              <a:gd name="connsiteY5" fmla="*/ 114300 h 7138035"/>
              <a:gd name="connsiteX0" fmla="*/ 0 w 5777865"/>
              <a:gd name="connsiteY0" fmla="*/ 114300 h 7080885"/>
              <a:gd name="connsiteX1" fmla="*/ 5439719 w 5777865"/>
              <a:gd name="connsiteY1" fmla="*/ 0 h 7080885"/>
              <a:gd name="connsiteX2" fmla="*/ 2417445 w 5777865"/>
              <a:gd name="connsiteY2" fmla="*/ 3708091 h 7080885"/>
              <a:gd name="connsiteX3" fmla="*/ 5777865 w 5777865"/>
              <a:gd name="connsiteY3" fmla="*/ 7070090 h 7080885"/>
              <a:gd name="connsiteX4" fmla="*/ 81915 w 5777865"/>
              <a:gd name="connsiteY4" fmla="*/ 7080885 h 7080885"/>
              <a:gd name="connsiteX5" fmla="*/ 0 w 5777865"/>
              <a:gd name="connsiteY5" fmla="*/ 114300 h 70808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865169"/>
              <a:gd name="connsiteY0" fmla="*/ 6350 h 6896735"/>
              <a:gd name="connsiteX1" fmla="*/ 5865169 w 5865169"/>
              <a:gd name="connsiteY1" fmla="*/ 0 h 6896735"/>
              <a:gd name="connsiteX2" fmla="*/ 2341245 w 5865169"/>
              <a:gd name="connsiteY2" fmla="*/ 3523941 h 6896735"/>
              <a:gd name="connsiteX3" fmla="*/ 5701665 w 5865169"/>
              <a:gd name="connsiteY3" fmla="*/ 6885940 h 6896735"/>
              <a:gd name="connsiteX4" fmla="*/ 5715 w 5865169"/>
              <a:gd name="connsiteY4" fmla="*/ 6896735 h 6896735"/>
              <a:gd name="connsiteX5" fmla="*/ 0 w 5865169"/>
              <a:gd name="connsiteY5" fmla="*/ 6350 h 689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65169" h="6896735">
                <a:moveTo>
                  <a:pt x="0" y="6350"/>
                </a:moveTo>
                <a:lnTo>
                  <a:pt x="5865169" y="0"/>
                </a:lnTo>
                <a:cubicBezTo>
                  <a:pt x="5267108" y="611614"/>
                  <a:pt x="3161556" y="2709127"/>
                  <a:pt x="2341245" y="3523941"/>
                </a:cubicBezTo>
                <a:lnTo>
                  <a:pt x="5701665" y="6885940"/>
                </a:lnTo>
                <a:lnTo>
                  <a:pt x="5715" y="6896735"/>
                </a:lnTo>
                <a:lnTo>
                  <a:pt x="0" y="635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62705"/>
            <a:ext cx="1178454" cy="3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1338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993775"/>
            <a:ext cx="5333999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3" y="2616200"/>
            <a:ext cx="5333999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Regional Council of North Karelia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62705"/>
            <a:ext cx="1178454" cy="328421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124BA05-B521-48AC-9089-8BDA874B587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010400" y="0"/>
            <a:ext cx="5181600" cy="68580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31928888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89B53E1B-529C-4495-A9F7-6D657A57A6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bg1"/>
                </a:solidFill>
                <a:effectLst>
                  <a:outerShdw blurRad="1016000" algn="ctr" rotWithShape="0">
                    <a:prstClr val="black">
                      <a:alpha val="17000"/>
                    </a:prstClr>
                  </a:outerShdw>
                </a:effectLst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7569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/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A55D3966-6F2A-4569-A0D0-683657527D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2776538"/>
            <a:ext cx="12192000" cy="4081462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33328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liotsikkosiv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6313"/>
            <a:ext cx="10515600" cy="28527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302A70-93F7-4C7B-8607-D5E589158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08438"/>
            <a:ext cx="10515600" cy="554037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8" name="Kuva 7" descr="Pohjois-Karjalan maakuntaliiton logo.">
            <a:extLst>
              <a:ext uri="{FF2B5EF4-FFF2-40B4-BE49-F238E27FC236}">
                <a16:creationId xmlns:a16="http://schemas.microsoft.com/office/drawing/2014/main" id="{16EC95A5-48E0-48A3-8DD3-77EEDF16CB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114" y="6345862"/>
            <a:ext cx="1181773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671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siv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A8D101-592B-4140-AF7D-FCFCAB95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258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0" name="Kuva 9" descr="Facebook">
            <a:extLst>
              <a:ext uri="{FF2B5EF4-FFF2-40B4-BE49-F238E27FC236}">
                <a16:creationId xmlns:a16="http://schemas.microsoft.com/office/drawing/2014/main" id="{7AE7545F-8AB2-164E-8895-7EC952847B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4908" y="5246952"/>
            <a:ext cx="286315" cy="286315"/>
          </a:xfrm>
          <a:prstGeom prst="rect">
            <a:avLst/>
          </a:prstGeom>
        </p:spPr>
      </p:pic>
      <p:pic>
        <p:nvPicPr>
          <p:cNvPr id="12" name="Kuva 11" descr="Instagram">
            <a:extLst>
              <a:ext uri="{FF2B5EF4-FFF2-40B4-BE49-F238E27FC236}">
                <a16:creationId xmlns:a16="http://schemas.microsoft.com/office/drawing/2014/main" id="{D0FBF97E-FCA7-D441-917B-FE7F6F837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43729" y="5246952"/>
            <a:ext cx="286315" cy="286315"/>
          </a:xfrm>
          <a:prstGeom prst="rect">
            <a:avLst/>
          </a:prstGeom>
        </p:spPr>
      </p:pic>
      <p:pic>
        <p:nvPicPr>
          <p:cNvPr id="14" name="Kuva 13" descr="Linkedin">
            <a:extLst>
              <a:ext uri="{FF2B5EF4-FFF2-40B4-BE49-F238E27FC236}">
                <a16:creationId xmlns:a16="http://schemas.microsoft.com/office/drawing/2014/main" id="{BF5C82A8-3CF6-FB49-ADBE-D13237906E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194" y="5254884"/>
            <a:ext cx="286315" cy="286315"/>
          </a:xfrm>
          <a:prstGeom prst="rect">
            <a:avLst/>
          </a:prstGeom>
        </p:spPr>
      </p:pic>
      <p:pic>
        <p:nvPicPr>
          <p:cNvPr id="16" name="Kuva 15" descr="Twitter">
            <a:extLst>
              <a:ext uri="{FF2B5EF4-FFF2-40B4-BE49-F238E27FC236}">
                <a16:creationId xmlns:a16="http://schemas.microsoft.com/office/drawing/2014/main" id="{83C80822-B407-B84A-9EEA-3AD31FF6551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2939" y="5300916"/>
            <a:ext cx="284183" cy="232351"/>
          </a:xfrm>
          <a:prstGeom prst="rect">
            <a:avLst/>
          </a:prstGeom>
        </p:spPr>
      </p:pic>
      <p:pic>
        <p:nvPicPr>
          <p:cNvPr id="18" name="Kuva 17" descr="Youtube">
            <a:extLst>
              <a:ext uri="{FF2B5EF4-FFF2-40B4-BE49-F238E27FC236}">
                <a16:creationId xmlns:a16="http://schemas.microsoft.com/office/drawing/2014/main" id="{8FD74833-C2D1-B34C-BF20-2068E942F0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73182" y="5302842"/>
            <a:ext cx="286315" cy="199880"/>
          </a:xfrm>
          <a:prstGeom prst="rect">
            <a:avLst/>
          </a:prstGeom>
        </p:spPr>
      </p:pic>
      <p:pic>
        <p:nvPicPr>
          <p:cNvPr id="20" name="Kuva 19" descr="Homepage">
            <a:extLst>
              <a:ext uri="{FF2B5EF4-FFF2-40B4-BE49-F238E27FC236}">
                <a16:creationId xmlns:a16="http://schemas.microsoft.com/office/drawing/2014/main" id="{D6840F7C-0007-BD4A-8DE5-E23C927E1B7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1390" y="5262816"/>
            <a:ext cx="285582" cy="270452"/>
          </a:xfrm>
          <a:prstGeom prst="rect">
            <a:avLst/>
          </a:prstGeom>
        </p:spPr>
      </p:pic>
      <p:sp>
        <p:nvSpPr>
          <p:cNvPr id="21" name="Tekstiruutu 20">
            <a:extLst>
              <a:ext uri="{FF2B5EF4-FFF2-40B4-BE49-F238E27FC236}">
                <a16:creationId xmlns:a16="http://schemas.microsoft.com/office/drawing/2014/main" id="{E936287C-2C0E-7C41-87C3-708F4C0576DE}"/>
              </a:ext>
            </a:extLst>
          </p:cNvPr>
          <p:cNvSpPr txBox="1"/>
          <p:nvPr userDrawn="1"/>
        </p:nvSpPr>
        <p:spPr>
          <a:xfrm>
            <a:off x="1405638" y="5637792"/>
            <a:ext cx="11576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pohjois-karjala.fi</a:t>
            </a:r>
            <a:endParaRPr lang="fi-FI" sz="1100" dirty="0"/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A620CDE6-F01B-9C4F-A356-E4D189803164}"/>
              </a:ext>
            </a:extLst>
          </p:cNvPr>
          <p:cNvSpPr txBox="1"/>
          <p:nvPr userDrawn="1"/>
        </p:nvSpPr>
        <p:spPr>
          <a:xfrm>
            <a:off x="3037950" y="5637792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9E32A200-20C4-EF4C-B1BC-344921BF884F}"/>
              </a:ext>
            </a:extLst>
          </p:cNvPr>
          <p:cNvSpPr txBox="1"/>
          <p:nvPr userDrawn="1"/>
        </p:nvSpPr>
        <p:spPr>
          <a:xfrm>
            <a:off x="4811917" y="5637792"/>
            <a:ext cx="7425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pkliitto</a:t>
            </a:r>
            <a:endParaRPr lang="fi-FI" sz="1100" dirty="0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F9F3BC93-CC75-1641-A6F8-4FAD98A8B232}"/>
              </a:ext>
            </a:extLst>
          </p:cNvPr>
          <p:cNvSpPr txBox="1"/>
          <p:nvPr userDrawn="1"/>
        </p:nvSpPr>
        <p:spPr>
          <a:xfrm>
            <a:off x="6133884" y="5644013"/>
            <a:ext cx="12089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/>
              <a:t>@</a:t>
            </a:r>
            <a:r>
              <a:rPr lang="fi-FI" sz="1100" dirty="0" err="1"/>
              <a:t>pohjois_karjala</a:t>
            </a:r>
            <a:endParaRPr lang="fi-FI" sz="1100" dirty="0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CBE2D9D6-B819-B645-AD10-D5AED646DB53}"/>
              </a:ext>
            </a:extLst>
          </p:cNvPr>
          <p:cNvSpPr txBox="1"/>
          <p:nvPr userDrawn="1"/>
        </p:nvSpPr>
        <p:spPr>
          <a:xfrm>
            <a:off x="7556514" y="5648395"/>
            <a:ext cx="15520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linkedin.com</a:t>
            </a:r>
            <a:r>
              <a:rPr lang="fi-FI" sz="1100" dirty="0"/>
              <a:t>/</a:t>
            </a:r>
            <a:r>
              <a:rPr lang="fi-FI" sz="1100" dirty="0" err="1"/>
              <a:t>company</a:t>
            </a:r>
            <a:r>
              <a:rPr lang="fi-FI" sz="1100" dirty="0"/>
              <a:t>/</a:t>
            </a:r>
          </a:p>
          <a:p>
            <a:r>
              <a:rPr lang="fi-FI" sz="1100" dirty="0" err="1"/>
              <a:t>pohjois</a:t>
            </a:r>
            <a:r>
              <a:rPr lang="fi-FI" sz="1100" dirty="0"/>
              <a:t>-karjala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CD5E4FA1-8A71-A044-9162-E55072E69DA8}"/>
              </a:ext>
            </a:extLst>
          </p:cNvPr>
          <p:cNvSpPr txBox="1"/>
          <p:nvPr userDrawn="1"/>
        </p:nvSpPr>
        <p:spPr>
          <a:xfrm>
            <a:off x="9215746" y="5648395"/>
            <a:ext cx="2005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100" dirty="0" err="1"/>
              <a:t>youtube.com</a:t>
            </a:r>
            <a:r>
              <a:rPr lang="fi-FI" sz="1100" dirty="0"/>
              <a:t>/</a:t>
            </a:r>
            <a:r>
              <a:rPr lang="fi-FI" sz="1100" dirty="0" err="1"/>
              <a:t>pkmaakuntaliitto</a:t>
            </a:r>
            <a:endParaRPr lang="fi-FI" sz="1100" dirty="0"/>
          </a:p>
        </p:txBody>
      </p:sp>
      <p:pic>
        <p:nvPicPr>
          <p:cNvPr id="27" name="Kuva 26" descr="Regional Council of North Karelia logo.">
            <a:extLst>
              <a:ext uri="{FF2B5EF4-FFF2-40B4-BE49-F238E27FC236}">
                <a16:creationId xmlns:a16="http://schemas.microsoft.com/office/drawing/2014/main" id="{44D1F7B9-1399-B248-B8E3-E9C2D73F359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5953" y="817393"/>
            <a:ext cx="3760094" cy="83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3223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04528-94EB-4795-AAC7-675EEF0C8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1" y="657725"/>
            <a:ext cx="5623903" cy="5478379"/>
          </a:xfrm>
        </p:spPr>
        <p:txBody>
          <a:bodyPr anchor="ctr" anchorCtr="0">
            <a:normAutofit/>
          </a:bodyPr>
          <a:lstStyle>
            <a:lvl1pPr algn="l">
              <a:defRPr sz="7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Suorakulmio: Vastakkaiset kulmat leikattu 3">
            <a:extLst>
              <a:ext uri="{FF2B5EF4-FFF2-40B4-BE49-F238E27FC236}">
                <a16:creationId xmlns:a16="http://schemas.microsoft.com/office/drawing/2014/main" id="{FABB6FEC-6A90-47D1-9C93-989BA519E79D}"/>
              </a:ext>
            </a:extLst>
          </p:cNvPr>
          <p:cNvSpPr/>
          <p:nvPr userDrawn="1"/>
        </p:nvSpPr>
        <p:spPr>
          <a:xfrm>
            <a:off x="6721570" y="-6169"/>
            <a:ext cx="5486537" cy="6882295"/>
          </a:xfrm>
          <a:custGeom>
            <a:avLst/>
            <a:gdLst>
              <a:gd name="connsiteX0" fmla="*/ 6 w 6052458"/>
              <a:gd name="connsiteY0" fmla="*/ 2750492 h 7200901"/>
              <a:gd name="connsiteX1" fmla="*/ 2311846 w 6052458"/>
              <a:gd name="connsiteY1" fmla="*/ 2750512 h 7200901"/>
              <a:gd name="connsiteX2" fmla="*/ 3026229 w 6052458"/>
              <a:gd name="connsiteY2" fmla="*/ 0 h 7200901"/>
              <a:gd name="connsiteX3" fmla="*/ 3740612 w 6052458"/>
              <a:gd name="connsiteY3" fmla="*/ 2750512 h 7200901"/>
              <a:gd name="connsiteX4" fmla="*/ 6052452 w 6052458"/>
              <a:gd name="connsiteY4" fmla="*/ 2750492 h 7200901"/>
              <a:gd name="connsiteX5" fmla="*/ 4182125 w 6052458"/>
              <a:gd name="connsiteY5" fmla="*/ 4450383 h 7200901"/>
              <a:gd name="connsiteX6" fmla="*/ 4896537 w 6052458"/>
              <a:gd name="connsiteY6" fmla="*/ 7200883 h 7200901"/>
              <a:gd name="connsiteX7" fmla="*/ 3026229 w 6052458"/>
              <a:gd name="connsiteY7" fmla="*/ 5500961 h 7200901"/>
              <a:gd name="connsiteX8" fmla="*/ 1155921 w 6052458"/>
              <a:gd name="connsiteY8" fmla="*/ 7200883 h 7200901"/>
              <a:gd name="connsiteX9" fmla="*/ 1870333 w 6052458"/>
              <a:gd name="connsiteY9" fmla="*/ 4450383 h 7200901"/>
              <a:gd name="connsiteX10" fmla="*/ 6 w 6052458"/>
              <a:gd name="connsiteY10" fmla="*/ 2750492 h 7200901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3740606 w 6052446"/>
              <a:gd name="connsiteY3" fmla="*/ 2772284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72264 h 7222655"/>
              <a:gd name="connsiteX1" fmla="*/ 2311840 w 6052446"/>
              <a:gd name="connsiteY1" fmla="*/ 2772284 h 7222655"/>
              <a:gd name="connsiteX2" fmla="*/ 5442852 w 6052446"/>
              <a:gd name="connsiteY2" fmla="*/ 0 h 7222655"/>
              <a:gd name="connsiteX3" fmla="*/ 5471435 w 6052446"/>
              <a:gd name="connsiteY3" fmla="*/ 1161198 h 7222655"/>
              <a:gd name="connsiteX4" fmla="*/ 6052446 w 6052446"/>
              <a:gd name="connsiteY4" fmla="*/ 2772264 h 7222655"/>
              <a:gd name="connsiteX5" fmla="*/ 4182119 w 6052446"/>
              <a:gd name="connsiteY5" fmla="*/ 4472155 h 7222655"/>
              <a:gd name="connsiteX6" fmla="*/ 4896531 w 6052446"/>
              <a:gd name="connsiteY6" fmla="*/ 7222655 h 7222655"/>
              <a:gd name="connsiteX7" fmla="*/ 3026223 w 6052446"/>
              <a:gd name="connsiteY7" fmla="*/ 5522733 h 7222655"/>
              <a:gd name="connsiteX8" fmla="*/ 1155915 w 6052446"/>
              <a:gd name="connsiteY8" fmla="*/ 7222655 h 7222655"/>
              <a:gd name="connsiteX9" fmla="*/ 1870327 w 6052446"/>
              <a:gd name="connsiteY9" fmla="*/ 4472155 h 7222655"/>
              <a:gd name="connsiteX10" fmla="*/ 0 w 6052446"/>
              <a:gd name="connsiteY10" fmla="*/ 2772264 h 7222655"/>
              <a:gd name="connsiteX0" fmla="*/ 0 w 6052446"/>
              <a:gd name="connsiteY0" fmla="*/ 2786723 h 7237114"/>
              <a:gd name="connsiteX1" fmla="*/ 3531040 w 6052446"/>
              <a:gd name="connsiteY1" fmla="*/ 0 h 7237114"/>
              <a:gd name="connsiteX2" fmla="*/ 5442852 w 6052446"/>
              <a:gd name="connsiteY2" fmla="*/ 14459 h 7237114"/>
              <a:gd name="connsiteX3" fmla="*/ 5471435 w 6052446"/>
              <a:gd name="connsiteY3" fmla="*/ 1175657 h 7237114"/>
              <a:gd name="connsiteX4" fmla="*/ 6052446 w 6052446"/>
              <a:gd name="connsiteY4" fmla="*/ 2786723 h 7237114"/>
              <a:gd name="connsiteX5" fmla="*/ 4182119 w 6052446"/>
              <a:gd name="connsiteY5" fmla="*/ 4486614 h 7237114"/>
              <a:gd name="connsiteX6" fmla="*/ 4896531 w 6052446"/>
              <a:gd name="connsiteY6" fmla="*/ 7237114 h 7237114"/>
              <a:gd name="connsiteX7" fmla="*/ 3026223 w 6052446"/>
              <a:gd name="connsiteY7" fmla="*/ 5537192 h 7237114"/>
              <a:gd name="connsiteX8" fmla="*/ 1155915 w 6052446"/>
              <a:gd name="connsiteY8" fmla="*/ 7237114 h 7237114"/>
              <a:gd name="connsiteX9" fmla="*/ 1870327 w 6052446"/>
              <a:gd name="connsiteY9" fmla="*/ 4486614 h 7237114"/>
              <a:gd name="connsiteX10" fmla="*/ 0 w 6052446"/>
              <a:gd name="connsiteY10" fmla="*/ 2786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4907417 w 6063332"/>
              <a:gd name="connsiteY6" fmla="*/ 7237114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3037109 w 6063332"/>
              <a:gd name="connsiteY7" fmla="*/ 55371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237114"/>
              <a:gd name="connsiteX1" fmla="*/ 3541926 w 6063332"/>
              <a:gd name="connsiteY1" fmla="*/ 0 h 7237114"/>
              <a:gd name="connsiteX2" fmla="*/ 5453738 w 6063332"/>
              <a:gd name="connsiteY2" fmla="*/ 14459 h 7237114"/>
              <a:gd name="connsiteX3" fmla="*/ 5482321 w 6063332"/>
              <a:gd name="connsiteY3" fmla="*/ 1175657 h 7237114"/>
              <a:gd name="connsiteX4" fmla="*/ 6063332 w 6063332"/>
              <a:gd name="connsiteY4" fmla="*/ 2786723 h 7237114"/>
              <a:gd name="connsiteX5" fmla="*/ 4193005 w 6063332"/>
              <a:gd name="connsiteY5" fmla="*/ 4486614 h 7237114"/>
              <a:gd name="connsiteX6" fmla="*/ 5517017 w 6063332"/>
              <a:gd name="connsiteY6" fmla="*/ 5952600 h 7237114"/>
              <a:gd name="connsiteX7" fmla="*/ 5519051 w 6063332"/>
              <a:gd name="connsiteY7" fmla="*/ 6908792 h 7237114"/>
              <a:gd name="connsiteX8" fmla="*/ 1166801 w 6063332"/>
              <a:gd name="connsiteY8" fmla="*/ 7237114 h 7237114"/>
              <a:gd name="connsiteX9" fmla="*/ 1881213 w 6063332"/>
              <a:gd name="connsiteY9" fmla="*/ 4486614 h 7237114"/>
              <a:gd name="connsiteX10" fmla="*/ 0 w 6063332"/>
              <a:gd name="connsiteY10" fmla="*/ 3548723 h 72371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1881213 w 6063332"/>
              <a:gd name="connsiteY9" fmla="*/ 4486614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4193005 w 6063332"/>
              <a:gd name="connsiteY5" fmla="*/ 4486614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919376 w 6063332"/>
              <a:gd name="connsiteY5" fmla="*/ 32565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6063332"/>
              <a:gd name="connsiteY0" fmla="*/ 3548723 h 7084714"/>
              <a:gd name="connsiteX1" fmla="*/ 3541926 w 6063332"/>
              <a:gd name="connsiteY1" fmla="*/ 0 h 7084714"/>
              <a:gd name="connsiteX2" fmla="*/ 5453738 w 6063332"/>
              <a:gd name="connsiteY2" fmla="*/ 14459 h 7084714"/>
              <a:gd name="connsiteX3" fmla="*/ 5482321 w 6063332"/>
              <a:gd name="connsiteY3" fmla="*/ 1175657 h 7084714"/>
              <a:gd name="connsiteX4" fmla="*/ 6063332 w 6063332"/>
              <a:gd name="connsiteY4" fmla="*/ 2786723 h 7084714"/>
              <a:gd name="connsiteX5" fmla="*/ 2244462 w 6063332"/>
              <a:gd name="connsiteY5" fmla="*/ 3713729 h 7084714"/>
              <a:gd name="connsiteX6" fmla="*/ 5517017 w 6063332"/>
              <a:gd name="connsiteY6" fmla="*/ 5952600 h 7084714"/>
              <a:gd name="connsiteX7" fmla="*/ 5519051 w 6063332"/>
              <a:gd name="connsiteY7" fmla="*/ 6908792 h 7084714"/>
              <a:gd name="connsiteX8" fmla="*/ 4454286 w 6063332"/>
              <a:gd name="connsiteY8" fmla="*/ 7084714 h 7084714"/>
              <a:gd name="connsiteX9" fmla="*/ 3470527 w 6063332"/>
              <a:gd name="connsiteY9" fmla="*/ 6957671 h 7084714"/>
              <a:gd name="connsiteX10" fmla="*/ 0 w 6063332"/>
              <a:gd name="connsiteY10" fmla="*/ 3548723 h 7084714"/>
              <a:gd name="connsiteX0" fmla="*/ 0 w 5519051"/>
              <a:gd name="connsiteY0" fmla="*/ 3548723 h 7084714"/>
              <a:gd name="connsiteX1" fmla="*/ 3541926 w 5519051"/>
              <a:gd name="connsiteY1" fmla="*/ 0 h 7084714"/>
              <a:gd name="connsiteX2" fmla="*/ 5453738 w 5519051"/>
              <a:gd name="connsiteY2" fmla="*/ 14459 h 7084714"/>
              <a:gd name="connsiteX3" fmla="*/ 5482321 w 5519051"/>
              <a:gd name="connsiteY3" fmla="*/ 1175657 h 7084714"/>
              <a:gd name="connsiteX4" fmla="*/ 5116275 w 5519051"/>
              <a:gd name="connsiteY4" fmla="*/ 1371581 h 7084714"/>
              <a:gd name="connsiteX5" fmla="*/ 2244462 w 5519051"/>
              <a:gd name="connsiteY5" fmla="*/ 3713729 h 7084714"/>
              <a:gd name="connsiteX6" fmla="*/ 5517017 w 5519051"/>
              <a:gd name="connsiteY6" fmla="*/ 5952600 h 7084714"/>
              <a:gd name="connsiteX7" fmla="*/ 5519051 w 5519051"/>
              <a:gd name="connsiteY7" fmla="*/ 6908792 h 7084714"/>
              <a:gd name="connsiteX8" fmla="*/ 4454286 w 5519051"/>
              <a:gd name="connsiteY8" fmla="*/ 7084714 h 7084714"/>
              <a:gd name="connsiteX9" fmla="*/ 3470527 w 5519051"/>
              <a:gd name="connsiteY9" fmla="*/ 6957671 h 7084714"/>
              <a:gd name="connsiteX10" fmla="*/ 0 w 5519051"/>
              <a:gd name="connsiteY10" fmla="*/ 3548723 h 7084714"/>
              <a:gd name="connsiteX0" fmla="*/ 0 w 5376811"/>
              <a:gd name="connsiteY0" fmla="*/ 3563963 h 7084714"/>
              <a:gd name="connsiteX1" fmla="*/ 3399686 w 5376811"/>
              <a:gd name="connsiteY1" fmla="*/ 0 h 7084714"/>
              <a:gd name="connsiteX2" fmla="*/ 5311498 w 5376811"/>
              <a:gd name="connsiteY2" fmla="*/ 14459 h 7084714"/>
              <a:gd name="connsiteX3" fmla="*/ 5340081 w 5376811"/>
              <a:gd name="connsiteY3" fmla="*/ 1175657 h 7084714"/>
              <a:gd name="connsiteX4" fmla="*/ 4974035 w 5376811"/>
              <a:gd name="connsiteY4" fmla="*/ 1371581 h 7084714"/>
              <a:gd name="connsiteX5" fmla="*/ 2102222 w 5376811"/>
              <a:gd name="connsiteY5" fmla="*/ 3713729 h 7084714"/>
              <a:gd name="connsiteX6" fmla="*/ 5374777 w 5376811"/>
              <a:gd name="connsiteY6" fmla="*/ 5952600 h 7084714"/>
              <a:gd name="connsiteX7" fmla="*/ 5376811 w 5376811"/>
              <a:gd name="connsiteY7" fmla="*/ 6908792 h 7084714"/>
              <a:gd name="connsiteX8" fmla="*/ 4312046 w 5376811"/>
              <a:gd name="connsiteY8" fmla="*/ 7084714 h 7084714"/>
              <a:gd name="connsiteX9" fmla="*/ 3328287 w 5376811"/>
              <a:gd name="connsiteY9" fmla="*/ 6957671 h 7084714"/>
              <a:gd name="connsiteX10" fmla="*/ 0 w 5376811"/>
              <a:gd name="connsiteY10" fmla="*/ 3563963 h 7084714"/>
              <a:gd name="connsiteX0" fmla="*/ 0 w 5513971"/>
              <a:gd name="connsiteY0" fmla="*/ 3538563 h 7084714"/>
              <a:gd name="connsiteX1" fmla="*/ 3536846 w 5513971"/>
              <a:gd name="connsiteY1" fmla="*/ 0 h 7084714"/>
              <a:gd name="connsiteX2" fmla="*/ 5448658 w 5513971"/>
              <a:gd name="connsiteY2" fmla="*/ 14459 h 7084714"/>
              <a:gd name="connsiteX3" fmla="*/ 5477241 w 5513971"/>
              <a:gd name="connsiteY3" fmla="*/ 1175657 h 7084714"/>
              <a:gd name="connsiteX4" fmla="*/ 5111195 w 5513971"/>
              <a:gd name="connsiteY4" fmla="*/ 1371581 h 7084714"/>
              <a:gd name="connsiteX5" fmla="*/ 2239382 w 5513971"/>
              <a:gd name="connsiteY5" fmla="*/ 3713729 h 7084714"/>
              <a:gd name="connsiteX6" fmla="*/ 5511937 w 5513971"/>
              <a:gd name="connsiteY6" fmla="*/ 5952600 h 7084714"/>
              <a:gd name="connsiteX7" fmla="*/ 5513971 w 5513971"/>
              <a:gd name="connsiteY7" fmla="*/ 6908792 h 7084714"/>
              <a:gd name="connsiteX8" fmla="*/ 4449206 w 5513971"/>
              <a:gd name="connsiteY8" fmla="*/ 7084714 h 7084714"/>
              <a:gd name="connsiteX9" fmla="*/ 3465447 w 5513971"/>
              <a:gd name="connsiteY9" fmla="*/ 6957671 h 7084714"/>
              <a:gd name="connsiteX10" fmla="*/ 0 w 5513971"/>
              <a:gd name="connsiteY10" fmla="*/ 3538563 h 7084714"/>
              <a:gd name="connsiteX0" fmla="*/ 0 w 5513971"/>
              <a:gd name="connsiteY0" fmla="*/ 3524104 h 7070255"/>
              <a:gd name="connsiteX1" fmla="*/ 3699406 w 5513971"/>
              <a:gd name="connsiteY1" fmla="*/ 6682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24104 h 7070255"/>
              <a:gd name="connsiteX1" fmla="*/ 3511446 w 5513971"/>
              <a:gd name="connsiteY1" fmla="*/ 10941 h 7070255"/>
              <a:gd name="connsiteX2" fmla="*/ 5448658 w 5513971"/>
              <a:gd name="connsiteY2" fmla="*/ 0 h 7070255"/>
              <a:gd name="connsiteX3" fmla="*/ 5477241 w 5513971"/>
              <a:gd name="connsiteY3" fmla="*/ 1161198 h 7070255"/>
              <a:gd name="connsiteX4" fmla="*/ 5111195 w 5513971"/>
              <a:gd name="connsiteY4" fmla="*/ 1357122 h 7070255"/>
              <a:gd name="connsiteX5" fmla="*/ 2239382 w 5513971"/>
              <a:gd name="connsiteY5" fmla="*/ 3699270 h 7070255"/>
              <a:gd name="connsiteX6" fmla="*/ 5511937 w 5513971"/>
              <a:gd name="connsiteY6" fmla="*/ 5938141 h 7070255"/>
              <a:gd name="connsiteX7" fmla="*/ 5513971 w 5513971"/>
              <a:gd name="connsiteY7" fmla="*/ 6894333 h 7070255"/>
              <a:gd name="connsiteX8" fmla="*/ 4449206 w 5513971"/>
              <a:gd name="connsiteY8" fmla="*/ 7070255 h 7070255"/>
              <a:gd name="connsiteX9" fmla="*/ 3465447 w 5513971"/>
              <a:gd name="connsiteY9" fmla="*/ 6943212 h 7070255"/>
              <a:gd name="connsiteX10" fmla="*/ 0 w 5513971"/>
              <a:gd name="connsiteY10" fmla="*/ 3524104 h 7070255"/>
              <a:gd name="connsiteX0" fmla="*/ 0 w 5513971"/>
              <a:gd name="connsiteY0" fmla="*/ 3513163 h 7059314"/>
              <a:gd name="connsiteX1" fmla="*/ 3511446 w 5513971"/>
              <a:gd name="connsiteY1" fmla="*/ 0 h 7059314"/>
              <a:gd name="connsiteX2" fmla="*/ 5443578 w 5513971"/>
              <a:gd name="connsiteY2" fmla="*/ 156699 h 7059314"/>
              <a:gd name="connsiteX3" fmla="*/ 5477241 w 5513971"/>
              <a:gd name="connsiteY3" fmla="*/ 1150257 h 7059314"/>
              <a:gd name="connsiteX4" fmla="*/ 5111195 w 5513971"/>
              <a:gd name="connsiteY4" fmla="*/ 1346181 h 7059314"/>
              <a:gd name="connsiteX5" fmla="*/ 2239382 w 5513971"/>
              <a:gd name="connsiteY5" fmla="*/ 3688329 h 7059314"/>
              <a:gd name="connsiteX6" fmla="*/ 5511937 w 5513971"/>
              <a:gd name="connsiteY6" fmla="*/ 5927200 h 7059314"/>
              <a:gd name="connsiteX7" fmla="*/ 5513971 w 5513971"/>
              <a:gd name="connsiteY7" fmla="*/ 6883392 h 7059314"/>
              <a:gd name="connsiteX8" fmla="*/ 4449206 w 5513971"/>
              <a:gd name="connsiteY8" fmla="*/ 7059314 h 7059314"/>
              <a:gd name="connsiteX9" fmla="*/ 3465447 w 5513971"/>
              <a:gd name="connsiteY9" fmla="*/ 6932271 h 7059314"/>
              <a:gd name="connsiteX10" fmla="*/ 0 w 5513971"/>
              <a:gd name="connsiteY10" fmla="*/ 3513163 h 7059314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7241 w 5513971"/>
              <a:gd name="connsiteY3" fmla="*/ 115103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94081"/>
              <a:gd name="connsiteY0" fmla="*/ 3513944 h 7060095"/>
              <a:gd name="connsiteX1" fmla="*/ 3511446 w 5594081"/>
              <a:gd name="connsiteY1" fmla="*/ 781 h 7060095"/>
              <a:gd name="connsiteX2" fmla="*/ 5468978 w 5594081"/>
              <a:gd name="connsiteY2" fmla="*/ 0 h 7060095"/>
              <a:gd name="connsiteX3" fmla="*/ 5594081 w 5594081"/>
              <a:gd name="connsiteY3" fmla="*/ 886878 h 7060095"/>
              <a:gd name="connsiteX4" fmla="*/ 5111195 w 5594081"/>
              <a:gd name="connsiteY4" fmla="*/ 1346962 h 7060095"/>
              <a:gd name="connsiteX5" fmla="*/ 2239382 w 5594081"/>
              <a:gd name="connsiteY5" fmla="*/ 3689110 h 7060095"/>
              <a:gd name="connsiteX6" fmla="*/ 5511937 w 5594081"/>
              <a:gd name="connsiteY6" fmla="*/ 5927981 h 7060095"/>
              <a:gd name="connsiteX7" fmla="*/ 5513971 w 5594081"/>
              <a:gd name="connsiteY7" fmla="*/ 6884173 h 7060095"/>
              <a:gd name="connsiteX8" fmla="*/ 4449206 w 5594081"/>
              <a:gd name="connsiteY8" fmla="*/ 7060095 h 7060095"/>
              <a:gd name="connsiteX9" fmla="*/ 3465447 w 5594081"/>
              <a:gd name="connsiteY9" fmla="*/ 6933052 h 7060095"/>
              <a:gd name="connsiteX10" fmla="*/ 0 w 559408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2239382 w 5513971"/>
              <a:gd name="connsiteY5" fmla="*/ 368911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111195 w 5513971"/>
              <a:gd name="connsiteY4" fmla="*/ 134696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72161 w 5513971"/>
              <a:gd name="connsiteY3" fmla="*/ 116119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283915 w 5513971"/>
              <a:gd name="connsiteY4" fmla="*/ 137744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511937 w 5513971"/>
              <a:gd name="connsiteY6" fmla="*/ 592798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465447 w 5513971"/>
              <a:gd name="connsiteY9" fmla="*/ 6933052 h 7060095"/>
              <a:gd name="connsiteX10" fmla="*/ 0 w 5513971"/>
              <a:gd name="connsiteY10" fmla="*/ 3513944 h 7060095"/>
              <a:gd name="connsiteX0" fmla="*/ 0 w 5513971"/>
              <a:gd name="connsiteY0" fmla="*/ 3513944 h 7060095"/>
              <a:gd name="connsiteX1" fmla="*/ 3511446 w 5513971"/>
              <a:gd name="connsiteY1" fmla="*/ 781 h 7060095"/>
              <a:gd name="connsiteX2" fmla="*/ 5468978 w 5513971"/>
              <a:gd name="connsiteY2" fmla="*/ 0 h 7060095"/>
              <a:gd name="connsiteX3" fmla="*/ 5482321 w 5513971"/>
              <a:gd name="connsiteY3" fmla="*/ 637958 h 7060095"/>
              <a:gd name="connsiteX4" fmla="*/ 5482035 w 5513971"/>
              <a:gd name="connsiteY4" fmla="*/ 1159002 h 7060095"/>
              <a:gd name="connsiteX5" fmla="*/ 3128382 w 5513971"/>
              <a:gd name="connsiteY5" fmla="*/ 3521470 h 7060095"/>
              <a:gd name="connsiteX6" fmla="*/ 5486537 w 5513971"/>
              <a:gd name="connsiteY6" fmla="*/ 5872101 h 7060095"/>
              <a:gd name="connsiteX7" fmla="*/ 5513971 w 5513971"/>
              <a:gd name="connsiteY7" fmla="*/ 6884173 h 7060095"/>
              <a:gd name="connsiteX8" fmla="*/ 4449206 w 5513971"/>
              <a:gd name="connsiteY8" fmla="*/ 7060095 h 7060095"/>
              <a:gd name="connsiteX9" fmla="*/ 3368927 w 5513971"/>
              <a:gd name="connsiteY9" fmla="*/ 6877172 h 7060095"/>
              <a:gd name="connsiteX10" fmla="*/ 0 w 5513971"/>
              <a:gd name="connsiteY10" fmla="*/ 3513944 h 7060095"/>
              <a:gd name="connsiteX0" fmla="*/ 0 w 5513971"/>
              <a:gd name="connsiteY0" fmla="*/ 3513944 h 6884173"/>
              <a:gd name="connsiteX1" fmla="*/ 3511446 w 5513971"/>
              <a:gd name="connsiteY1" fmla="*/ 781 h 6884173"/>
              <a:gd name="connsiteX2" fmla="*/ 5468978 w 5513971"/>
              <a:gd name="connsiteY2" fmla="*/ 0 h 6884173"/>
              <a:gd name="connsiteX3" fmla="*/ 5482321 w 5513971"/>
              <a:gd name="connsiteY3" fmla="*/ 637958 h 6884173"/>
              <a:gd name="connsiteX4" fmla="*/ 5482035 w 5513971"/>
              <a:gd name="connsiteY4" fmla="*/ 1159002 h 6884173"/>
              <a:gd name="connsiteX5" fmla="*/ 3128382 w 5513971"/>
              <a:gd name="connsiteY5" fmla="*/ 3521470 h 6884173"/>
              <a:gd name="connsiteX6" fmla="*/ 5486537 w 5513971"/>
              <a:gd name="connsiteY6" fmla="*/ 5872101 h 6884173"/>
              <a:gd name="connsiteX7" fmla="*/ 5513971 w 5513971"/>
              <a:gd name="connsiteY7" fmla="*/ 6884173 h 6884173"/>
              <a:gd name="connsiteX8" fmla="*/ 4378086 w 5513971"/>
              <a:gd name="connsiteY8" fmla="*/ 6882295 h 6884173"/>
              <a:gd name="connsiteX9" fmla="*/ 3368927 w 5513971"/>
              <a:gd name="connsiteY9" fmla="*/ 6877172 h 6884173"/>
              <a:gd name="connsiteX10" fmla="*/ 0 w 5513971"/>
              <a:gd name="connsiteY10" fmla="*/ 3513944 h 6884173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37771 w 5486537"/>
              <a:gd name="connsiteY7" fmla="*/ 682829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  <a:gd name="connsiteX0" fmla="*/ 0 w 5486537"/>
              <a:gd name="connsiteY0" fmla="*/ 3513944 h 6882295"/>
              <a:gd name="connsiteX1" fmla="*/ 3511446 w 5486537"/>
              <a:gd name="connsiteY1" fmla="*/ 781 h 6882295"/>
              <a:gd name="connsiteX2" fmla="*/ 5468978 w 5486537"/>
              <a:gd name="connsiteY2" fmla="*/ 0 h 6882295"/>
              <a:gd name="connsiteX3" fmla="*/ 5482321 w 5486537"/>
              <a:gd name="connsiteY3" fmla="*/ 637958 h 6882295"/>
              <a:gd name="connsiteX4" fmla="*/ 5482035 w 5486537"/>
              <a:gd name="connsiteY4" fmla="*/ 1159002 h 6882295"/>
              <a:gd name="connsiteX5" fmla="*/ 3128382 w 5486537"/>
              <a:gd name="connsiteY5" fmla="*/ 3521470 h 6882295"/>
              <a:gd name="connsiteX6" fmla="*/ 5486537 w 5486537"/>
              <a:gd name="connsiteY6" fmla="*/ 5872101 h 6882295"/>
              <a:gd name="connsiteX7" fmla="*/ 5478411 w 5486537"/>
              <a:gd name="connsiteY7" fmla="*/ 6874013 h 6882295"/>
              <a:gd name="connsiteX8" fmla="*/ 4378086 w 5486537"/>
              <a:gd name="connsiteY8" fmla="*/ 6882295 h 6882295"/>
              <a:gd name="connsiteX9" fmla="*/ 3368927 w 5486537"/>
              <a:gd name="connsiteY9" fmla="*/ 6877172 h 6882295"/>
              <a:gd name="connsiteX10" fmla="*/ 0 w 5486537"/>
              <a:gd name="connsiteY10" fmla="*/ 3513944 h 688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86537" h="6882295">
                <a:moveTo>
                  <a:pt x="0" y="3513944"/>
                </a:moveTo>
                <a:lnTo>
                  <a:pt x="3511446" y="781"/>
                </a:lnTo>
                <a:lnTo>
                  <a:pt x="5468978" y="0"/>
                </a:lnTo>
                <a:cubicBezTo>
                  <a:pt x="5471732" y="383679"/>
                  <a:pt x="5479567" y="254279"/>
                  <a:pt x="5482321" y="637958"/>
                </a:cubicBezTo>
                <a:cubicBezTo>
                  <a:pt x="5482226" y="811639"/>
                  <a:pt x="5482130" y="985321"/>
                  <a:pt x="5482035" y="1159002"/>
                </a:cubicBezTo>
                <a:lnTo>
                  <a:pt x="3128382" y="3521470"/>
                </a:lnTo>
                <a:lnTo>
                  <a:pt x="5486537" y="5872101"/>
                </a:lnTo>
                <a:cubicBezTo>
                  <a:pt x="5483828" y="6206072"/>
                  <a:pt x="5481120" y="6540042"/>
                  <a:pt x="5478411" y="6874013"/>
                </a:cubicBezTo>
                <a:lnTo>
                  <a:pt x="4378086" y="6882295"/>
                </a:lnTo>
                <a:lnTo>
                  <a:pt x="3368927" y="6877172"/>
                </a:lnTo>
                <a:lnTo>
                  <a:pt x="0" y="3513944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Pohjois-Karjalan maakuntaliiton logo.">
            <a:extLst>
              <a:ext uri="{FF2B5EF4-FFF2-40B4-BE49-F238E27FC236}">
                <a16:creationId xmlns:a16="http://schemas.microsoft.com/office/drawing/2014/main" id="{13A85D3A-9303-4FB9-80A1-A41496FB96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353"/>
            <a:ext cx="1178454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97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744" y="993775"/>
            <a:ext cx="6715125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1744" y="2616200"/>
            <a:ext cx="5606142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20839" y="-9524"/>
            <a:ext cx="5480911" cy="6873240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0911" h="6873240">
                <a:moveTo>
                  <a:pt x="3518535" y="0"/>
                </a:moveTo>
                <a:lnTo>
                  <a:pt x="5478454" y="0"/>
                </a:lnTo>
                <a:cubicBezTo>
                  <a:pt x="5470943" y="2288014"/>
                  <a:pt x="5486291" y="4576027"/>
                  <a:pt x="5478780" y="6864041"/>
                </a:cubicBezTo>
                <a:lnTo>
                  <a:pt x="3352800" y="6873240"/>
                </a:lnTo>
                <a:lnTo>
                  <a:pt x="0" y="3518535"/>
                </a:lnTo>
                <a:lnTo>
                  <a:pt x="3518535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Pohjois-Karjalan maakuntaliiton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353"/>
            <a:ext cx="1178454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77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kuva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874" y="981075"/>
            <a:ext cx="5865168" cy="1325563"/>
          </a:xfrm>
        </p:spPr>
        <p:txBody>
          <a:bodyPr anchor="b" anchorCtr="0"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4874" y="2566545"/>
            <a:ext cx="5865168" cy="351790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D69E25D-18EB-4271-9253-50E0B0EE5F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20200" y="-21212"/>
            <a:ext cx="5865169" cy="6896735"/>
          </a:xfrm>
          <a:custGeom>
            <a:avLst/>
            <a:gdLst>
              <a:gd name="connsiteX0" fmla="*/ 0 w 2505075"/>
              <a:gd name="connsiteY0" fmla="*/ 0 h 3019425"/>
              <a:gd name="connsiteX1" fmla="*/ 2087554 w 2505075"/>
              <a:gd name="connsiteY1" fmla="*/ 0 h 3019425"/>
              <a:gd name="connsiteX2" fmla="*/ 2505075 w 2505075"/>
              <a:gd name="connsiteY2" fmla="*/ 417521 h 3019425"/>
              <a:gd name="connsiteX3" fmla="*/ 2505075 w 2505075"/>
              <a:gd name="connsiteY3" fmla="*/ 3019425 h 3019425"/>
              <a:gd name="connsiteX4" fmla="*/ 0 w 2505075"/>
              <a:gd name="connsiteY4" fmla="*/ 3019425 h 3019425"/>
              <a:gd name="connsiteX5" fmla="*/ 0 w 2505075"/>
              <a:gd name="connsiteY5" fmla="*/ 0 h 3019425"/>
              <a:gd name="connsiteX0" fmla="*/ 1076325 w 3581400"/>
              <a:gd name="connsiteY0" fmla="*/ 0 h 3228975"/>
              <a:gd name="connsiteX1" fmla="*/ 3163879 w 3581400"/>
              <a:gd name="connsiteY1" fmla="*/ 0 h 3228975"/>
              <a:gd name="connsiteX2" fmla="*/ 3581400 w 3581400"/>
              <a:gd name="connsiteY2" fmla="*/ 417521 h 3228975"/>
              <a:gd name="connsiteX3" fmla="*/ 3581400 w 3581400"/>
              <a:gd name="connsiteY3" fmla="*/ 3019425 h 3228975"/>
              <a:gd name="connsiteX4" fmla="*/ 0 w 3581400"/>
              <a:gd name="connsiteY4" fmla="*/ 3228975 h 3228975"/>
              <a:gd name="connsiteX5" fmla="*/ 1076325 w 3581400"/>
              <a:gd name="connsiteY5" fmla="*/ 0 h 3228975"/>
              <a:gd name="connsiteX0" fmla="*/ 1076325 w 3581400"/>
              <a:gd name="connsiteY0" fmla="*/ 0 h 6591300"/>
              <a:gd name="connsiteX1" fmla="*/ 3163879 w 3581400"/>
              <a:gd name="connsiteY1" fmla="*/ 0 h 6591300"/>
              <a:gd name="connsiteX2" fmla="*/ 3581400 w 3581400"/>
              <a:gd name="connsiteY2" fmla="*/ 417521 h 6591300"/>
              <a:gd name="connsiteX3" fmla="*/ 3352800 w 3581400"/>
              <a:gd name="connsiteY3" fmla="*/ 6591300 h 6591300"/>
              <a:gd name="connsiteX4" fmla="*/ 0 w 3581400"/>
              <a:gd name="connsiteY4" fmla="*/ 3228975 h 6591300"/>
              <a:gd name="connsiteX5" fmla="*/ 1076325 w 3581400"/>
              <a:gd name="connsiteY5" fmla="*/ 0 h 6591300"/>
              <a:gd name="connsiteX0" fmla="*/ 1076325 w 5505450"/>
              <a:gd name="connsiteY0" fmla="*/ 0 h 6608771"/>
              <a:gd name="connsiteX1" fmla="*/ 3163879 w 5505450"/>
              <a:gd name="connsiteY1" fmla="*/ 0 h 6608771"/>
              <a:gd name="connsiteX2" fmla="*/ 5505450 w 5505450"/>
              <a:gd name="connsiteY2" fmla="*/ 6608771 h 6608771"/>
              <a:gd name="connsiteX3" fmla="*/ 3352800 w 5505450"/>
              <a:gd name="connsiteY3" fmla="*/ 6591300 h 6608771"/>
              <a:gd name="connsiteX4" fmla="*/ 0 w 5505450"/>
              <a:gd name="connsiteY4" fmla="*/ 3228975 h 6608771"/>
              <a:gd name="connsiteX5" fmla="*/ 1076325 w 5505450"/>
              <a:gd name="connsiteY5" fmla="*/ 0 h 6608771"/>
              <a:gd name="connsiteX0" fmla="*/ 1076325 w 5505450"/>
              <a:gd name="connsiteY0" fmla="*/ 304800 h 6913571"/>
              <a:gd name="connsiteX1" fmla="*/ 5478454 w 5505450"/>
              <a:gd name="connsiteY1" fmla="*/ 0 h 6913571"/>
              <a:gd name="connsiteX2" fmla="*/ 5505450 w 5505450"/>
              <a:gd name="connsiteY2" fmla="*/ 6913571 h 6913571"/>
              <a:gd name="connsiteX3" fmla="*/ 3352800 w 5505450"/>
              <a:gd name="connsiteY3" fmla="*/ 6896100 h 6913571"/>
              <a:gd name="connsiteX4" fmla="*/ 0 w 5505450"/>
              <a:gd name="connsiteY4" fmla="*/ 3533775 h 6913571"/>
              <a:gd name="connsiteX5" fmla="*/ 1076325 w 550545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75660 w 5528310"/>
              <a:gd name="connsiteY3" fmla="*/ 689610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28310"/>
              <a:gd name="connsiteY0" fmla="*/ 304800 h 6913571"/>
              <a:gd name="connsiteX1" fmla="*/ 5501314 w 5528310"/>
              <a:gd name="connsiteY1" fmla="*/ 0 h 6913571"/>
              <a:gd name="connsiteX2" fmla="*/ 5528310 w 5528310"/>
              <a:gd name="connsiteY2" fmla="*/ 6913571 h 6913571"/>
              <a:gd name="connsiteX3" fmla="*/ 3352800 w 5528310"/>
              <a:gd name="connsiteY3" fmla="*/ 6873240 h 6913571"/>
              <a:gd name="connsiteX4" fmla="*/ 0 w 5528310"/>
              <a:gd name="connsiteY4" fmla="*/ 3518535 h 6913571"/>
              <a:gd name="connsiteX5" fmla="*/ 1099185 w 5528310"/>
              <a:gd name="connsiteY5" fmla="*/ 304800 h 6913571"/>
              <a:gd name="connsiteX0" fmla="*/ 1099185 w 5501314"/>
              <a:gd name="connsiteY0" fmla="*/ 304800 h 6873240"/>
              <a:gd name="connsiteX1" fmla="*/ 5501314 w 5501314"/>
              <a:gd name="connsiteY1" fmla="*/ 0 h 6873240"/>
              <a:gd name="connsiteX2" fmla="*/ 5478780 w 5501314"/>
              <a:gd name="connsiteY2" fmla="*/ 6864041 h 6873240"/>
              <a:gd name="connsiteX3" fmla="*/ 3352800 w 5501314"/>
              <a:gd name="connsiteY3" fmla="*/ 6873240 h 6873240"/>
              <a:gd name="connsiteX4" fmla="*/ 0 w 5501314"/>
              <a:gd name="connsiteY4" fmla="*/ 3518535 h 6873240"/>
              <a:gd name="connsiteX5" fmla="*/ 1099185 w 5501314"/>
              <a:gd name="connsiteY5" fmla="*/ 304800 h 6873240"/>
              <a:gd name="connsiteX0" fmla="*/ 1099185 w 5480911"/>
              <a:gd name="connsiteY0" fmla="*/ 30480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1099185 w 5480911"/>
              <a:gd name="connsiteY5" fmla="*/ 304800 h 6873240"/>
              <a:gd name="connsiteX0" fmla="*/ 3518535 w 5480911"/>
              <a:gd name="connsiteY0" fmla="*/ 0 h 6873240"/>
              <a:gd name="connsiteX1" fmla="*/ 5478454 w 5480911"/>
              <a:gd name="connsiteY1" fmla="*/ 0 h 6873240"/>
              <a:gd name="connsiteX2" fmla="*/ 5478780 w 5480911"/>
              <a:gd name="connsiteY2" fmla="*/ 6864041 h 6873240"/>
              <a:gd name="connsiteX3" fmla="*/ 3352800 w 5480911"/>
              <a:gd name="connsiteY3" fmla="*/ 6873240 h 6873240"/>
              <a:gd name="connsiteX4" fmla="*/ 0 w 5480911"/>
              <a:gd name="connsiteY4" fmla="*/ 3518535 h 6873240"/>
              <a:gd name="connsiteX5" fmla="*/ 3518535 w 5480911"/>
              <a:gd name="connsiteY5" fmla="*/ 0 h 6873240"/>
              <a:gd name="connsiteX0" fmla="*/ 3518535 w 5480911"/>
              <a:gd name="connsiteY0" fmla="*/ 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518535 w 5480911"/>
              <a:gd name="connsiteY5" fmla="*/ 0 h 6864041"/>
              <a:gd name="connsiteX0" fmla="*/ 38735 w 5480911"/>
              <a:gd name="connsiteY0" fmla="*/ 114300 h 6864041"/>
              <a:gd name="connsiteX1" fmla="*/ 5478454 w 5480911"/>
              <a:gd name="connsiteY1" fmla="*/ 0 h 6864041"/>
              <a:gd name="connsiteX2" fmla="*/ 5478780 w 5480911"/>
              <a:gd name="connsiteY2" fmla="*/ 6864041 h 6864041"/>
              <a:gd name="connsiteX3" fmla="*/ 3035300 w 5480911"/>
              <a:gd name="connsiteY3" fmla="*/ 3533140 h 6864041"/>
              <a:gd name="connsiteX4" fmla="*/ 0 w 5480911"/>
              <a:gd name="connsiteY4" fmla="*/ 3518535 h 6864041"/>
              <a:gd name="connsiteX5" fmla="*/ 38735 w 5480911"/>
              <a:gd name="connsiteY5" fmla="*/ 114300 h 6864041"/>
              <a:gd name="connsiteX0" fmla="*/ 0 w 5442176"/>
              <a:gd name="connsiteY0" fmla="*/ 114300 h 7138035"/>
              <a:gd name="connsiteX1" fmla="*/ 5439719 w 5442176"/>
              <a:gd name="connsiteY1" fmla="*/ 0 h 7138035"/>
              <a:gd name="connsiteX2" fmla="*/ 5440045 w 5442176"/>
              <a:gd name="connsiteY2" fmla="*/ 6864041 h 7138035"/>
              <a:gd name="connsiteX3" fmla="*/ 2996565 w 5442176"/>
              <a:gd name="connsiteY3" fmla="*/ 3533140 h 7138035"/>
              <a:gd name="connsiteX4" fmla="*/ 50165 w 5442176"/>
              <a:gd name="connsiteY4" fmla="*/ 7138035 h 7138035"/>
              <a:gd name="connsiteX5" fmla="*/ 0 w 5442176"/>
              <a:gd name="connsiteY5" fmla="*/ 114300 h 7138035"/>
              <a:gd name="connsiteX0" fmla="*/ 0 w 5821150"/>
              <a:gd name="connsiteY0" fmla="*/ 114300 h 7143441"/>
              <a:gd name="connsiteX1" fmla="*/ 5439719 w 5821150"/>
              <a:gd name="connsiteY1" fmla="*/ 0 h 7143441"/>
              <a:gd name="connsiteX2" fmla="*/ 5821045 w 5821150"/>
              <a:gd name="connsiteY2" fmla="*/ 7143441 h 7143441"/>
              <a:gd name="connsiteX3" fmla="*/ 2996565 w 5821150"/>
              <a:gd name="connsiteY3" fmla="*/ 3533140 h 7143441"/>
              <a:gd name="connsiteX4" fmla="*/ 50165 w 5821150"/>
              <a:gd name="connsiteY4" fmla="*/ 7138035 h 7143441"/>
              <a:gd name="connsiteX5" fmla="*/ 0 w 5821150"/>
              <a:gd name="connsiteY5" fmla="*/ 114300 h 7143441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821150"/>
              <a:gd name="connsiteY0" fmla="*/ 114300 h 7673340"/>
              <a:gd name="connsiteX1" fmla="*/ 5439719 w 5821150"/>
              <a:gd name="connsiteY1" fmla="*/ 0 h 7673340"/>
              <a:gd name="connsiteX2" fmla="*/ 5821045 w 5821150"/>
              <a:gd name="connsiteY2" fmla="*/ 7143441 h 7673340"/>
              <a:gd name="connsiteX3" fmla="*/ 5663565 w 5821150"/>
              <a:gd name="connsiteY3" fmla="*/ 7673340 h 7673340"/>
              <a:gd name="connsiteX4" fmla="*/ 50165 w 5821150"/>
              <a:gd name="connsiteY4" fmla="*/ 7138035 h 7673340"/>
              <a:gd name="connsiteX5" fmla="*/ 0 w 5821150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4144645 w 5663565"/>
              <a:gd name="connsiteY2" fmla="*/ 56638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663565"/>
              <a:gd name="connsiteY0" fmla="*/ 114300 h 7673340"/>
              <a:gd name="connsiteX1" fmla="*/ 5439719 w 5663565"/>
              <a:gd name="connsiteY1" fmla="*/ 0 h 7673340"/>
              <a:gd name="connsiteX2" fmla="*/ 2417445 w 5663565"/>
              <a:gd name="connsiteY2" fmla="*/ 3708091 h 7673340"/>
              <a:gd name="connsiteX3" fmla="*/ 5663565 w 5663565"/>
              <a:gd name="connsiteY3" fmla="*/ 7673340 h 7673340"/>
              <a:gd name="connsiteX4" fmla="*/ 50165 w 5663565"/>
              <a:gd name="connsiteY4" fmla="*/ 7138035 h 7673340"/>
              <a:gd name="connsiteX5" fmla="*/ 0 w 5663565"/>
              <a:gd name="connsiteY5" fmla="*/ 114300 h 7673340"/>
              <a:gd name="connsiteX0" fmla="*/ 0 w 5777865"/>
              <a:gd name="connsiteY0" fmla="*/ 114300 h 7138035"/>
              <a:gd name="connsiteX1" fmla="*/ 5439719 w 5777865"/>
              <a:gd name="connsiteY1" fmla="*/ 0 h 7138035"/>
              <a:gd name="connsiteX2" fmla="*/ 2417445 w 5777865"/>
              <a:gd name="connsiteY2" fmla="*/ 3708091 h 7138035"/>
              <a:gd name="connsiteX3" fmla="*/ 5777865 w 5777865"/>
              <a:gd name="connsiteY3" fmla="*/ 7070090 h 7138035"/>
              <a:gd name="connsiteX4" fmla="*/ 50165 w 5777865"/>
              <a:gd name="connsiteY4" fmla="*/ 7138035 h 7138035"/>
              <a:gd name="connsiteX5" fmla="*/ 0 w 5777865"/>
              <a:gd name="connsiteY5" fmla="*/ 114300 h 7138035"/>
              <a:gd name="connsiteX0" fmla="*/ 0 w 5777865"/>
              <a:gd name="connsiteY0" fmla="*/ 114300 h 7080885"/>
              <a:gd name="connsiteX1" fmla="*/ 5439719 w 5777865"/>
              <a:gd name="connsiteY1" fmla="*/ 0 h 7080885"/>
              <a:gd name="connsiteX2" fmla="*/ 2417445 w 5777865"/>
              <a:gd name="connsiteY2" fmla="*/ 3708091 h 7080885"/>
              <a:gd name="connsiteX3" fmla="*/ 5777865 w 5777865"/>
              <a:gd name="connsiteY3" fmla="*/ 7070090 h 7080885"/>
              <a:gd name="connsiteX4" fmla="*/ 81915 w 5777865"/>
              <a:gd name="connsiteY4" fmla="*/ 7080885 h 7080885"/>
              <a:gd name="connsiteX5" fmla="*/ 0 w 5777865"/>
              <a:gd name="connsiteY5" fmla="*/ 114300 h 70808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941369"/>
              <a:gd name="connsiteY0" fmla="*/ 0 h 6966585"/>
              <a:gd name="connsiteX1" fmla="*/ 5941369 w 5941369"/>
              <a:gd name="connsiteY1" fmla="*/ 69850 h 6966585"/>
              <a:gd name="connsiteX2" fmla="*/ 2417445 w 5941369"/>
              <a:gd name="connsiteY2" fmla="*/ 3593791 h 6966585"/>
              <a:gd name="connsiteX3" fmla="*/ 5777865 w 5941369"/>
              <a:gd name="connsiteY3" fmla="*/ 6955790 h 6966585"/>
              <a:gd name="connsiteX4" fmla="*/ 81915 w 5941369"/>
              <a:gd name="connsiteY4" fmla="*/ 6966585 h 6966585"/>
              <a:gd name="connsiteX5" fmla="*/ 0 w 5941369"/>
              <a:gd name="connsiteY5" fmla="*/ 0 h 6966585"/>
              <a:gd name="connsiteX0" fmla="*/ 0 w 5865169"/>
              <a:gd name="connsiteY0" fmla="*/ 6350 h 6896735"/>
              <a:gd name="connsiteX1" fmla="*/ 5865169 w 5865169"/>
              <a:gd name="connsiteY1" fmla="*/ 0 h 6896735"/>
              <a:gd name="connsiteX2" fmla="*/ 2341245 w 5865169"/>
              <a:gd name="connsiteY2" fmla="*/ 3523941 h 6896735"/>
              <a:gd name="connsiteX3" fmla="*/ 5701665 w 5865169"/>
              <a:gd name="connsiteY3" fmla="*/ 6885940 h 6896735"/>
              <a:gd name="connsiteX4" fmla="*/ 5715 w 5865169"/>
              <a:gd name="connsiteY4" fmla="*/ 6896735 h 6896735"/>
              <a:gd name="connsiteX5" fmla="*/ 0 w 5865169"/>
              <a:gd name="connsiteY5" fmla="*/ 6350 h 689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65169" h="6896735">
                <a:moveTo>
                  <a:pt x="0" y="6350"/>
                </a:moveTo>
                <a:lnTo>
                  <a:pt x="5865169" y="0"/>
                </a:lnTo>
                <a:cubicBezTo>
                  <a:pt x="5267108" y="611614"/>
                  <a:pt x="3161556" y="2709127"/>
                  <a:pt x="2341245" y="3523941"/>
                </a:cubicBezTo>
                <a:lnTo>
                  <a:pt x="5701665" y="6885940"/>
                </a:lnTo>
                <a:lnTo>
                  <a:pt x="5715" y="6896735"/>
                </a:lnTo>
                <a:lnTo>
                  <a:pt x="0" y="635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 anchorCtr="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Kuvapaikka</a:t>
            </a:r>
          </a:p>
        </p:txBody>
      </p:sp>
      <p:pic>
        <p:nvPicPr>
          <p:cNvPr id="7" name="Kuva 6" descr="Pohjois-Karjalan maakuntaliiton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353"/>
            <a:ext cx="1178454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4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sisältö ja graaf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F0EBAF-7644-4DF9-A02A-72909ECD8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993775"/>
            <a:ext cx="5333999" cy="1325563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BBF111-9145-4C98-93C2-20D83B816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3" y="2616200"/>
            <a:ext cx="5333999" cy="35179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>
                <a:solidFill>
                  <a:schemeClr val="tx1"/>
                </a:solidFill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Pohjois-Karjalan maakuntaliiton logo.">
            <a:extLst>
              <a:ext uri="{FF2B5EF4-FFF2-40B4-BE49-F238E27FC236}">
                <a16:creationId xmlns:a16="http://schemas.microsoft.com/office/drawing/2014/main" id="{0EEAB24C-A110-48BB-B006-CA2028536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6773" y="6344353"/>
            <a:ext cx="1178454" cy="365126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124BA05-B521-48AC-9089-8BDA874B587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010400" y="0"/>
            <a:ext cx="5181600" cy="68580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57405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89B53E1B-529C-4495-A9F7-6D657A57A6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6000">
                <a:solidFill>
                  <a:schemeClr val="bg1"/>
                </a:solidFill>
                <a:effectLst>
                  <a:outerShdw blurRad="1016000" algn="ctr" rotWithShape="0">
                    <a:prstClr val="black">
                      <a:alpha val="17000"/>
                    </a:prstClr>
                  </a:outerShdw>
                </a:effectLst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375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/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BDE8F6-CD42-4E98-B530-B4FE189B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300"/>
            <a:ext cx="10515600" cy="1930399"/>
          </a:xfrm>
        </p:spPr>
        <p:txBody>
          <a:bodyPr anchor="b" anchorCtr="0">
            <a:normAutofit/>
          </a:bodyPr>
          <a:lstStyle>
            <a:lvl1pPr>
              <a:defRPr sz="7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A55D3966-6F2A-4569-A0D0-683657527D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2776538"/>
            <a:ext cx="12192000" cy="4081462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Kaavio tai taulukko</a:t>
            </a:r>
          </a:p>
        </p:txBody>
      </p:sp>
    </p:spTree>
    <p:extLst>
      <p:ext uri="{BB962C8B-B14F-4D97-AF65-F5344CB8AC3E}">
        <p14:creationId xmlns:p14="http://schemas.microsoft.com/office/powerpoint/2010/main" val="134727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737CFA-DD31-4B9E-B9AE-548D1DAB1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C95ABD-F4F2-498B-B6CE-4266E0CBA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696571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2" r:id="rId5"/>
    <p:sldLayoutId id="2147483659" r:id="rId6"/>
    <p:sldLayoutId id="2147483660" r:id="rId7"/>
    <p:sldLayoutId id="2147483654" r:id="rId8"/>
    <p:sldLayoutId id="2147483661" r:id="rId9"/>
    <p:sldLayoutId id="214748366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tx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737CFA-DD31-4B9E-B9AE-548D1DAB1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C95ABD-F4F2-498B-B6CE-4266E0CBA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18166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tx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D737CFA-DD31-4B9E-B9AE-548D1DAB1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C95ABD-F4F2-498B-B6CE-4266E0CBA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85628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1" kern="1200">
          <a:solidFill>
            <a:schemeClr val="tx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C6AC1052-C957-0E4F-90A1-0374FFC3A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Pohjois-Karjalan ilmasto- ja energiaohjelma 2030</a:t>
            </a:r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3B8B80F3-87F1-2644-A7E6-77A93C030A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Indikaattorien seuranta 2022</a:t>
            </a:r>
          </a:p>
        </p:txBody>
      </p:sp>
    </p:spTree>
    <p:extLst>
      <p:ext uri="{BB962C8B-B14F-4D97-AF65-F5344CB8AC3E}">
        <p14:creationId xmlns:p14="http://schemas.microsoft.com/office/powerpoint/2010/main" val="159318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19F14B-9E7B-4AF0-8052-F68CC620D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884"/>
            <a:ext cx="10515600" cy="1331648"/>
          </a:xfrm>
        </p:spPr>
        <p:txBody>
          <a:bodyPr>
            <a:noAutofit/>
          </a:bodyPr>
          <a:lstStyle/>
          <a:p>
            <a:r>
              <a:rPr lang="fi-FI" sz="4800" dirty="0"/>
              <a:t>Uusiutuvan energian osuus kaikesta energiankäytöstä</a:t>
            </a:r>
          </a:p>
        </p:txBody>
      </p:sp>
      <p:graphicFrame>
        <p:nvGraphicFramePr>
          <p:cNvPr id="9" name="Sisällön paikkamerkki 8" descr="Vuonna 2008 63%, vuonna 2018 76% ja vuonna 2020 71%.">
            <a:extLst>
              <a:ext uri="{FF2B5EF4-FFF2-40B4-BE49-F238E27FC236}">
                <a16:creationId xmlns:a16="http://schemas.microsoft.com/office/drawing/2014/main" id="{7EE07784-B4CA-4C04-BD82-5CF6DCCF2D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247066"/>
              </p:ext>
            </p:extLst>
          </p:nvPr>
        </p:nvGraphicFramePr>
        <p:xfrm>
          <a:off x="838200" y="1781666"/>
          <a:ext cx="10515600" cy="4430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392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A13BB0-E480-4B28-9F75-6405ED5ED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Uusituvat energianlähteet 2008 vs. 2020</a:t>
            </a:r>
          </a:p>
        </p:txBody>
      </p:sp>
      <p:graphicFrame>
        <p:nvGraphicFramePr>
          <p:cNvPr id="4" name="Sisällön paikkamerkki 3" descr="Vuonna 2008.">
            <a:extLst>
              <a:ext uri="{FF2B5EF4-FFF2-40B4-BE49-F238E27FC236}">
                <a16:creationId xmlns:a16="http://schemas.microsoft.com/office/drawing/2014/main" id="{8C5DEB54-7697-4587-9522-3D6A28A765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421713"/>
              </p:ext>
            </p:extLst>
          </p:nvPr>
        </p:nvGraphicFramePr>
        <p:xfrm>
          <a:off x="838200" y="1328287"/>
          <a:ext cx="5257800" cy="4843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Kaavio 4" descr="Vuonna 2020">
            <a:extLst>
              <a:ext uri="{FF2B5EF4-FFF2-40B4-BE49-F238E27FC236}">
                <a16:creationId xmlns:a16="http://schemas.microsoft.com/office/drawing/2014/main" id="{1610B3BC-C44E-4A05-B7E5-9D7BBB508E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066138"/>
              </p:ext>
            </p:extLst>
          </p:nvPr>
        </p:nvGraphicFramePr>
        <p:xfrm>
          <a:off x="6163106" y="1328287"/>
          <a:ext cx="5257800" cy="484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469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DD409-DE46-4282-895C-063AA6564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Puuston kasvu metsämaalla</a:t>
            </a:r>
          </a:p>
        </p:txBody>
      </p:sp>
      <p:graphicFrame>
        <p:nvGraphicFramePr>
          <p:cNvPr id="4" name="Sisällön paikkamerkki 3" descr="Vuonna 2008 6,2, vuonna 2018 6 ja vuonna 2020 6,3 m3/ha/v.">
            <a:extLst>
              <a:ext uri="{FF2B5EF4-FFF2-40B4-BE49-F238E27FC236}">
                <a16:creationId xmlns:a16="http://schemas.microsoft.com/office/drawing/2014/main" id="{AE392D10-F248-4C0B-8EAF-3DCDFD79E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33695"/>
              </p:ext>
            </p:extLst>
          </p:nvPr>
        </p:nvGraphicFramePr>
        <p:xfrm>
          <a:off x="838200" y="1384300"/>
          <a:ext cx="10515600" cy="478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413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10B86-117B-4C20-B602-26A767F6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Metsän kasvun ja poistuman erotus</a:t>
            </a:r>
          </a:p>
        </p:txBody>
      </p:sp>
      <p:graphicFrame>
        <p:nvGraphicFramePr>
          <p:cNvPr id="4" name="Sisällön paikkamerkki 3" descr="Erotus kasvu-kokonaispoistuma vuonna 2018 n. 1 ja vuonna 2020 n. 3 milj.m3/v.">
            <a:extLst>
              <a:ext uri="{FF2B5EF4-FFF2-40B4-BE49-F238E27FC236}">
                <a16:creationId xmlns:a16="http://schemas.microsoft.com/office/drawing/2014/main" id="{3E697BAD-1B67-4454-B2A8-7E1A396A21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328117"/>
              </p:ext>
            </p:extLst>
          </p:nvPr>
        </p:nvGraphicFramePr>
        <p:xfrm>
          <a:off x="838200" y="1384300"/>
          <a:ext cx="9182100" cy="478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Kaavio 4" descr="Poistuma vuonna 2018; hakkuut 6,8 milj.m3/v ja luonnollinen poistuma 1,2. Poistuma vuonna 2020; hakkuut 5,7 milj.m3/v ja luonnollinen poistuma 1,2.">
            <a:extLst>
              <a:ext uri="{FF2B5EF4-FFF2-40B4-BE49-F238E27FC236}">
                <a16:creationId xmlns:a16="http://schemas.microsoft.com/office/drawing/2014/main" id="{1C8ABCE9-25E9-429D-A061-D0E40A3A0E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210981"/>
              </p:ext>
            </p:extLst>
          </p:nvPr>
        </p:nvGraphicFramePr>
        <p:xfrm>
          <a:off x="8756373" y="2408306"/>
          <a:ext cx="3094383" cy="2739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Kaari 6">
            <a:extLst>
              <a:ext uri="{FF2B5EF4-FFF2-40B4-BE49-F238E27FC236}">
                <a16:creationId xmlns:a16="http://schemas.microsoft.com/office/drawing/2014/main" id="{D189BDE9-9A95-4BDC-8FAD-1D3D5D062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1205135">
            <a:off x="2706782" y="2259585"/>
            <a:ext cx="6450801" cy="3037328"/>
          </a:xfrm>
          <a:prstGeom prst="arc">
            <a:avLst>
              <a:gd name="adj1" fmla="val 11764100"/>
              <a:gd name="adj2" fmla="val 205469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Kaari 7">
            <a:extLst>
              <a:ext uri="{FF2B5EF4-FFF2-40B4-BE49-F238E27FC236}">
                <a16:creationId xmlns:a16="http://schemas.microsoft.com/office/drawing/2014/main" id="{0CA0E687-B2E9-4587-8330-3C21E9CD1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20725556">
            <a:off x="6153500" y="2832224"/>
            <a:ext cx="3562077" cy="1955424"/>
          </a:xfrm>
          <a:prstGeom prst="arc">
            <a:avLst>
              <a:gd name="adj1" fmla="val 12194748"/>
              <a:gd name="adj2" fmla="val 186624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D963FBD5-9546-4178-872D-1BC3411D2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7" idx="2"/>
          </p:cNvCxnSpPr>
          <p:nvPr/>
        </p:nvCxnSpPr>
        <p:spPr>
          <a:xfrm>
            <a:off x="8494887" y="2630143"/>
            <a:ext cx="128413" cy="100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64EEAEFD-60F3-4D5F-A760-E049F623C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18500" y="2755900"/>
            <a:ext cx="304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10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3E47ED-6057-4F58-B490-D94A4F0A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Yhdyskuntajätteen kokonaismäärä </a:t>
            </a:r>
          </a:p>
        </p:txBody>
      </p:sp>
      <p:graphicFrame>
        <p:nvGraphicFramePr>
          <p:cNvPr id="4" name="Sisällön paikkamerkki 3" descr="Yhdyskuntajätteen kokonaismäärä vuonna 2008 n. 70 000, vuonna 2018 n. 50 000 ja vuonna 2020 n. 50 000 tonnia/vuosi.">
            <a:extLst>
              <a:ext uri="{FF2B5EF4-FFF2-40B4-BE49-F238E27FC236}">
                <a16:creationId xmlns:a16="http://schemas.microsoft.com/office/drawing/2014/main" id="{03D59B9B-2948-43EF-960E-9ADCF1FA7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618051"/>
              </p:ext>
            </p:extLst>
          </p:nvPr>
        </p:nvGraphicFramePr>
        <p:xfrm>
          <a:off x="838200" y="1384300"/>
          <a:ext cx="10515600" cy="478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664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0871BC-F593-4B1E-80AA-01C8EA2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297"/>
            <a:ext cx="10515600" cy="1017103"/>
          </a:xfrm>
        </p:spPr>
        <p:txBody>
          <a:bodyPr>
            <a:normAutofit/>
          </a:bodyPr>
          <a:lstStyle/>
          <a:p>
            <a:r>
              <a:rPr lang="fi-FI" dirty="0"/>
              <a:t>Maatalous</a:t>
            </a:r>
            <a:endParaRPr lang="fi-FI" sz="4400" dirty="0"/>
          </a:p>
        </p:txBody>
      </p:sp>
      <p:graphicFrame>
        <p:nvGraphicFramePr>
          <p:cNvPr id="4" name="Sisällön paikkamerkki 3" descr="Luomutilojen osuus vuonna 2008 10%, vuonna 2018 18% ja vuonna 2021 17%.">
            <a:extLst>
              <a:ext uri="{FF2B5EF4-FFF2-40B4-BE49-F238E27FC236}">
                <a16:creationId xmlns:a16="http://schemas.microsoft.com/office/drawing/2014/main" id="{03EFAB72-FD5B-4F66-BBF7-48B4294684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955406"/>
              </p:ext>
            </p:extLst>
          </p:nvPr>
        </p:nvGraphicFramePr>
        <p:xfrm>
          <a:off x="838200" y="1943099"/>
          <a:ext cx="10515600" cy="4330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9C6728FE-966E-4151-A2A4-FFA72F611145}"/>
              </a:ext>
            </a:extLst>
          </p:cNvPr>
          <p:cNvSpPr txBox="1"/>
          <p:nvPr/>
        </p:nvSpPr>
        <p:spPr>
          <a:xfrm>
            <a:off x="3714750" y="1388417"/>
            <a:ext cx="4762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>
                <a:latin typeface="Corbel" panose="020B0503020204020204" pitchFamily="34" charset="0"/>
              </a:rPr>
              <a:t>Tilojen määrä ja luomutilojen osuus</a:t>
            </a:r>
          </a:p>
        </p:txBody>
      </p:sp>
    </p:spTree>
    <p:extLst>
      <p:ext uri="{BB962C8B-B14F-4D97-AF65-F5344CB8AC3E}">
        <p14:creationId xmlns:p14="http://schemas.microsoft.com/office/powerpoint/2010/main" val="837068286"/>
      </p:ext>
    </p:extLst>
  </p:cSld>
  <p:clrMapOvr>
    <a:masterClrMapping/>
  </p:clrMapOvr>
</p:sld>
</file>

<file path=ppt/theme/theme1.xml><?xml version="1.0" encoding="utf-8"?>
<a:theme xmlns:a="http://schemas.openxmlformats.org/drawingml/2006/main" name="MKL suomeksi">
  <a:themeElements>
    <a:clrScheme name="Pohjois-Karjalan Maakuntaliitto 2019">
      <a:dk1>
        <a:sysClr val="windowText" lastClr="000000"/>
      </a:dk1>
      <a:lt1>
        <a:sysClr val="window" lastClr="FFFFFF"/>
      </a:lt1>
      <a:dk2>
        <a:srgbClr val="E4003A"/>
      </a:dk2>
      <a:lt2>
        <a:srgbClr val="C6C6C6"/>
      </a:lt2>
      <a:accent1>
        <a:srgbClr val="AF0B2B"/>
      </a:accent1>
      <a:accent2>
        <a:srgbClr val="FFDF43"/>
      </a:accent2>
      <a:accent3>
        <a:srgbClr val="75C9DA"/>
      </a:accent3>
      <a:accent4>
        <a:srgbClr val="009FE3"/>
      </a:accent4>
      <a:accent5>
        <a:srgbClr val="ADB150"/>
      </a:accent5>
      <a:accent6>
        <a:srgbClr val="69A04A"/>
      </a:accent6>
      <a:hlink>
        <a:srgbClr val="FBBA00"/>
      </a:hlink>
      <a:folHlink>
        <a:srgbClr val="75C9DA"/>
      </a:folHlink>
    </a:clrScheme>
    <a:fontScheme name="Pohjois-Karjalan Maakuntaliitto Offic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ikaattoriseuranta 2022" id="{F6EF1A2F-2EA0-4C43-89DA-E59CB94AD3EF}" vid="{D92692E7-F148-49DC-A013-BD6AFF118FF2}"/>
    </a:ext>
  </a:extLst>
</a:theme>
</file>

<file path=ppt/theme/theme2.xml><?xml version="1.0" encoding="utf-8"?>
<a:theme xmlns:a="http://schemas.openxmlformats.org/drawingml/2006/main" name="MKL englanniksi">
  <a:themeElements>
    <a:clrScheme name="Pohjois-Karjalan Maakuntaliitto 2019">
      <a:dk1>
        <a:sysClr val="windowText" lastClr="000000"/>
      </a:dk1>
      <a:lt1>
        <a:sysClr val="window" lastClr="FFFFFF"/>
      </a:lt1>
      <a:dk2>
        <a:srgbClr val="E4003A"/>
      </a:dk2>
      <a:lt2>
        <a:srgbClr val="C6C6C6"/>
      </a:lt2>
      <a:accent1>
        <a:srgbClr val="AF0B2B"/>
      </a:accent1>
      <a:accent2>
        <a:srgbClr val="FFDF43"/>
      </a:accent2>
      <a:accent3>
        <a:srgbClr val="75C9DA"/>
      </a:accent3>
      <a:accent4>
        <a:srgbClr val="009FE3"/>
      </a:accent4>
      <a:accent5>
        <a:srgbClr val="ADB150"/>
      </a:accent5>
      <a:accent6>
        <a:srgbClr val="69A04A"/>
      </a:accent6>
      <a:hlink>
        <a:srgbClr val="FBBA00"/>
      </a:hlink>
      <a:folHlink>
        <a:srgbClr val="75C9DA"/>
      </a:folHlink>
    </a:clrScheme>
    <a:fontScheme name="Pohjois-Karjalan Maakuntaliitto Offic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ikaattoriseuranta 2022" id="{F6EF1A2F-2EA0-4C43-89DA-E59CB94AD3EF}" vid="{8C5CA6CE-68A7-4829-931B-5176E22A71EF}"/>
    </a:ext>
  </a:extLst>
</a:theme>
</file>

<file path=ppt/theme/theme3.xml><?xml version="1.0" encoding="utf-8"?>
<a:theme xmlns:a="http://schemas.openxmlformats.org/drawingml/2006/main" name="MKL venäjäksi">
  <a:themeElements>
    <a:clrScheme name="Pohjois-Karjalan Maakuntaliitto 2019">
      <a:dk1>
        <a:sysClr val="windowText" lastClr="000000"/>
      </a:dk1>
      <a:lt1>
        <a:sysClr val="window" lastClr="FFFFFF"/>
      </a:lt1>
      <a:dk2>
        <a:srgbClr val="E4003A"/>
      </a:dk2>
      <a:lt2>
        <a:srgbClr val="C6C6C6"/>
      </a:lt2>
      <a:accent1>
        <a:srgbClr val="AF0B2B"/>
      </a:accent1>
      <a:accent2>
        <a:srgbClr val="FFDF43"/>
      </a:accent2>
      <a:accent3>
        <a:srgbClr val="75C9DA"/>
      </a:accent3>
      <a:accent4>
        <a:srgbClr val="009FE3"/>
      </a:accent4>
      <a:accent5>
        <a:srgbClr val="ADB150"/>
      </a:accent5>
      <a:accent6>
        <a:srgbClr val="69A04A"/>
      </a:accent6>
      <a:hlink>
        <a:srgbClr val="FBBA00"/>
      </a:hlink>
      <a:folHlink>
        <a:srgbClr val="75C9DA"/>
      </a:folHlink>
    </a:clrScheme>
    <a:fontScheme name="Pohjois-Karjalan Maakuntaliitto Offic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ikaattoriseuranta 2022" id="{F6EF1A2F-2EA0-4C43-89DA-E59CB94AD3EF}" vid="{0FA5EF72-3187-4805-82F5-7404AECA121F}"/>
    </a:ext>
  </a:extLst>
</a:theme>
</file>

<file path=ppt/theme/themeOverride1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Maakuntaliitt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E4003A"/>
    </a:accent1>
    <a:accent2>
      <a:srgbClr val="AF0B2B"/>
    </a:accent2>
    <a:accent3>
      <a:srgbClr val="C6C6C6"/>
    </a:accent3>
    <a:accent4>
      <a:srgbClr val="FFDF43"/>
    </a:accent4>
    <a:accent5>
      <a:srgbClr val="FBBA00"/>
    </a:accent5>
    <a:accent6>
      <a:srgbClr val="75C9DA"/>
    </a:accent6>
    <a:hlink>
      <a:srgbClr val="069FE3"/>
    </a:hlink>
    <a:folHlink>
      <a:srgbClr val="ADB150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cd0ba42e1de4e78a2453d50249afbab xmlns="b0a8c0f1-7d57-4fd6-a1b8-28cdbaf922c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Viestintämateriaalit</TermName>
          <TermId xmlns="http://schemas.microsoft.com/office/infopath/2007/PartnerControls">8d59922b-9527-4f03-8b88-61315c47194f</TermId>
        </TermInfo>
      </Terms>
    </hcd0ba42e1de4e78a2453d50249afbab>
    <TaxCatchAll xmlns="b0a8c0f1-7d57-4fd6-a1b8-28cdbaf922c3">
      <Value>2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3c9aed3c-9637-4b8f-aac1-fd415c35e8d1" ContentTypeId="0x01010050EF898C7D16A34F9C8B9207E104B68C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 MKL" ma:contentTypeID="0x01010050EF898C7D16A34F9C8B9207E104B68C00A06E481572AB7144B85FCCF501ADD1B6" ma:contentTypeVersion="3" ma:contentTypeDescription="" ma:contentTypeScope="" ma:versionID="dcc0032739ab450e8ca64424d27f7c15">
  <xsd:schema xmlns:xsd="http://www.w3.org/2001/XMLSchema" xmlns:xs="http://www.w3.org/2001/XMLSchema" xmlns:p="http://schemas.microsoft.com/office/2006/metadata/properties" xmlns:ns2="b0a8c0f1-7d57-4fd6-a1b8-28cdbaf922c3" targetNamespace="http://schemas.microsoft.com/office/2006/metadata/properties" ma:root="true" ma:fieldsID="86e64fb718955af78eb3c692f011fc77" ns2:_="">
    <xsd:import namespace="b0a8c0f1-7d57-4fd6-a1b8-28cdbaf922c3"/>
    <xsd:element name="properties">
      <xsd:complexType>
        <xsd:sequence>
          <xsd:element name="documentManagement">
            <xsd:complexType>
              <xsd:all>
                <xsd:element ref="ns2:hcd0ba42e1de4e78a2453d50249afbab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8c0f1-7d57-4fd6-a1b8-28cdbaf922c3" elementFormDefault="qualified">
    <xsd:import namespace="http://schemas.microsoft.com/office/2006/documentManagement/types"/>
    <xsd:import namespace="http://schemas.microsoft.com/office/infopath/2007/PartnerControls"/>
    <xsd:element name="hcd0ba42e1de4e78a2453d50249afbab" ma:index="8" ma:taxonomy="true" ma:internalName="hcd0ba42e1de4e78a2453d50249afbab" ma:taxonomyFieldName="Avainsana" ma:displayName="Avainsana" ma:default="" ma:fieldId="{1cd0ba42-e1de-4e78-a245-3d50249afbab}" ma:taxonomyMulti="true" ma:sspId="3c9aed3c-9637-4b8f-aac1-fd415c35e8d1" ma:termSetId="c36f1bb5-7574-4a53-af3c-288fb6d876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a1cc160f-2d5a-46c9-b784-80b427cf24c0}" ma:internalName="TaxCatchAll" ma:showField="CatchAllData" ma:web="d7166656-1e20-42e7-8270-3cdb9465fa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a1cc160f-2d5a-46c9-b784-80b427cf24c0}" ma:internalName="TaxCatchAllLabel" ma:readOnly="true" ma:showField="CatchAllDataLabel" ma:web="d7166656-1e20-42e7-8270-3cdb9465fa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8CF24F-2A73-4042-9619-342D7F15AEA3}">
  <ds:schemaRefs>
    <ds:schemaRef ds:uri="http://schemas.microsoft.com/office/infopath/2007/PartnerControls"/>
    <ds:schemaRef ds:uri="b0a8c0f1-7d57-4fd6-a1b8-28cdbaf922c3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4951E9-DDBF-44BA-901A-527DF3FC5D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1D7585-FBED-4381-9E0C-3AF7C43EB057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BFF36818-5816-482C-ADC8-86AEA8BFE4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a8c0f1-7d57-4fd6-a1b8-28cdbaf922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MKL suomeksi</Template>
  <TotalTime>21</TotalTime>
  <Words>52</Words>
  <Application>Microsoft Macintosh PowerPoint</Application>
  <PresentationFormat>Laajakuva</PresentationFormat>
  <Paragraphs>20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Corbel</vt:lpstr>
      <vt:lpstr>MKL suomeksi</vt:lpstr>
      <vt:lpstr>MKL englanniksi</vt:lpstr>
      <vt:lpstr>MKL venäjäksi</vt:lpstr>
      <vt:lpstr>Pohjois-Karjalan ilmasto- ja energiaohjelma 2030</vt:lpstr>
      <vt:lpstr>Uusiutuvan energian osuus kaikesta energiankäytöstä</vt:lpstr>
      <vt:lpstr>Uusituvat energianlähteet 2008 vs. 2020</vt:lpstr>
      <vt:lpstr>Puuston kasvu metsämaalla</vt:lpstr>
      <vt:lpstr>Metsän kasvun ja poistuman erotus</vt:lpstr>
      <vt:lpstr>Yhdyskuntajätteen kokonaismäärä </vt:lpstr>
      <vt:lpstr>Maatalous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Pohjois-Karjalan ilmasto- ja energiaohjelma 2030</dc:title>
  <dc:subject/>
  <dc:creator>Jussila Laura</dc:creator>
  <cp:keywords/>
  <dc:description/>
  <cp:lastModifiedBy>Jussila Laura</cp:lastModifiedBy>
  <cp:revision>1</cp:revision>
  <dcterms:created xsi:type="dcterms:W3CDTF">2022-09-20T09:44:00Z</dcterms:created>
  <dcterms:modified xsi:type="dcterms:W3CDTF">2022-09-20T10:05:20Z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21957dc1a4748aa8c16891cd3c85ceb">
    <vt:lpwstr/>
  </property>
  <property fmtid="{D5CDD505-2E9C-101B-9397-08002B2CF9AE}" pid="3" name="Yksikkö">
    <vt:lpwstr/>
  </property>
  <property fmtid="{D5CDD505-2E9C-101B-9397-08002B2CF9AE}" pid="4" name="Avainsana">
    <vt:lpwstr>2;#Viestintämateriaalit|8d59922b-9527-4f03-8b88-61315c47194f</vt:lpwstr>
  </property>
  <property fmtid="{D5CDD505-2E9C-101B-9397-08002B2CF9AE}" pid="5" name="ContentTypeId">
    <vt:lpwstr>0x01010050EF898C7D16A34F9C8B9207E104B68C00A06E481572AB7144B85FCCF501ADD1B6</vt:lpwstr>
  </property>
  <property fmtid="{D5CDD505-2E9C-101B-9397-08002B2CF9AE}" pid="6" name="Yksikk_x00f6_">
    <vt:lpwstr/>
  </property>
</Properties>
</file>