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2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pohjoiskarjala.net\MKL\Users\silvehan1\Aila%20T%20(kopioitu%20P-asemalta)\TEOLLISUUSYRITYSREKISTERI%202022\Lopulliset\2021\Pitk&#228;%20aikasarja%20teollisuusty&#246;paikkojen%20m&#228;&#228;r&#228;st&#228;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16287837070799"/>
          <c:y val="0.22067740828424356"/>
          <c:w val="0.82704929713959607"/>
          <c:h val="0.6090196208653591"/>
        </c:manualLayout>
      </c:layout>
      <c:lineChart>
        <c:grouping val="standard"/>
        <c:varyColors val="0"/>
        <c:ser>
          <c:idx val="1"/>
          <c:order val="0"/>
          <c:tx>
            <c:v>Vuosi</c:v>
          </c:tx>
          <c:spPr>
            <a:ln w="28575" cap="rnd">
              <a:solidFill>
                <a:schemeClr val="accent1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'Pitkä sarja'!$A$13:$A$48</c:f>
              <c:numCache>
                <c:formatCode>General</c:formatCode>
                <c:ptCount val="3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</c:numCache>
            </c:numRef>
          </c:cat>
          <c:val>
            <c:numRef>
              <c:f>'Pitkä sarja'!$A$13:$A$48</c:f>
              <c:numCache>
                <c:formatCode>General</c:formatCode>
                <c:ptCount val="3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B5-4A9F-AB26-5612CA9A6DD2}"/>
            </c:ext>
          </c:extLst>
        </c:ser>
        <c:ser>
          <c:idx val="0"/>
          <c:order val="1"/>
          <c:tx>
            <c:v>Työpaikat</c:v>
          </c:tx>
          <c:spPr>
            <a:ln w="28575" cap="rnd">
              <a:solidFill>
                <a:schemeClr val="accent1">
                  <a:shade val="76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'Pitkä sarja'!$A$13:$A$48</c:f>
              <c:numCache>
                <c:formatCode>General</c:formatCode>
                <c:ptCount val="3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</c:numCache>
            </c:numRef>
          </c:cat>
          <c:val>
            <c:numRef>
              <c:f>'Pitkä sarja'!$K$13:$K$48</c:f>
              <c:numCache>
                <c:formatCode>#,##0</c:formatCode>
                <c:ptCount val="36"/>
                <c:pt idx="0">
                  <c:v>13047</c:v>
                </c:pt>
                <c:pt idx="1">
                  <c:v>12915</c:v>
                </c:pt>
                <c:pt idx="2">
                  <c:v>11618</c:v>
                </c:pt>
                <c:pt idx="3">
                  <c:v>10726</c:v>
                </c:pt>
                <c:pt idx="4">
                  <c:v>10508</c:v>
                </c:pt>
                <c:pt idx="5">
                  <c:v>11142</c:v>
                </c:pt>
                <c:pt idx="6">
                  <c:v>11207</c:v>
                </c:pt>
                <c:pt idx="7">
                  <c:v>11347</c:v>
                </c:pt>
                <c:pt idx="8">
                  <c:v>12011</c:v>
                </c:pt>
                <c:pt idx="9">
                  <c:v>12455</c:v>
                </c:pt>
                <c:pt idx="10">
                  <c:v>12728</c:v>
                </c:pt>
                <c:pt idx="11">
                  <c:v>13408</c:v>
                </c:pt>
                <c:pt idx="12">
                  <c:v>13247</c:v>
                </c:pt>
                <c:pt idx="13">
                  <c:v>13455</c:v>
                </c:pt>
                <c:pt idx="14">
                  <c:v>13776</c:v>
                </c:pt>
                <c:pt idx="15">
                  <c:v>14218</c:v>
                </c:pt>
                <c:pt idx="16">
                  <c:v>13922</c:v>
                </c:pt>
                <c:pt idx="17">
                  <c:v>13086</c:v>
                </c:pt>
                <c:pt idx="18">
                  <c:v>12720</c:v>
                </c:pt>
                <c:pt idx="19">
                  <c:v>11337</c:v>
                </c:pt>
                <c:pt idx="20">
                  <c:v>11599</c:v>
                </c:pt>
                <c:pt idx="21">
                  <c:v>11739</c:v>
                </c:pt>
                <c:pt idx="22">
                  <c:v>11419</c:v>
                </c:pt>
                <c:pt idx="23">
                  <c:v>11036</c:v>
                </c:pt>
                <c:pt idx="24">
                  <c:v>10747</c:v>
                </c:pt>
                <c:pt idx="25">
                  <c:v>10748</c:v>
                </c:pt>
                <c:pt idx="26">
                  <c:v>11025</c:v>
                </c:pt>
                <c:pt idx="27">
                  <c:v>11143</c:v>
                </c:pt>
                <c:pt idx="28">
                  <c:v>11197</c:v>
                </c:pt>
                <c:pt idx="29">
                  <c:v>10967</c:v>
                </c:pt>
                <c:pt idx="30">
                  <c:v>10675</c:v>
                </c:pt>
                <c:pt idx="31">
                  <c:v>11296</c:v>
                </c:pt>
                <c:pt idx="32">
                  <c:v>11136</c:v>
                </c:pt>
                <c:pt idx="33">
                  <c:v>10795</c:v>
                </c:pt>
                <c:pt idx="34">
                  <c:v>10610</c:v>
                </c:pt>
                <c:pt idx="35">
                  <c:v>10565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16-4072-9EC8-4F872C6C3A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76722367"/>
        <c:axId val="1376722783"/>
        <c:extLst/>
      </c:lineChart>
      <c:catAx>
        <c:axId val="1376722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fi-FI"/>
          </a:p>
        </c:txPr>
        <c:crossAx val="1376722783"/>
        <c:crosses val="autoZero"/>
        <c:auto val="1"/>
        <c:lblAlgn val="ctr"/>
        <c:lblOffset val="100"/>
        <c:tickLblSkip val="1"/>
        <c:noMultiLvlLbl val="0"/>
      </c:catAx>
      <c:valAx>
        <c:axId val="1376722783"/>
        <c:scaling>
          <c:orientation val="minMax"/>
          <c:min val="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fi-FI"/>
          </a:p>
        </c:txPr>
        <c:crossAx val="13767223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800">
          <a:latin typeface="Corbel" panose="020B0503020204020204" pitchFamily="34" charset="0"/>
        </a:defRPr>
      </a:pPr>
      <a:endParaRPr lang="fi-FI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0.23792</cdr:x>
      <cdr:y>0.51278</cdr:y>
    </cdr:from>
    <cdr:to>
      <cdr:x>0.37809</cdr:x>
      <cdr:y>0.56339</cdr:y>
    </cdr:to>
    <cdr:sp macro="" textlink="">
      <cdr:nvSpPr>
        <cdr:cNvPr id="2" name="Tekstiruutu 4">
          <a:extLst xmlns:a="http://schemas.openxmlformats.org/drawingml/2006/main">
            <a:ext uri="{FF2B5EF4-FFF2-40B4-BE49-F238E27FC236}">
              <a16:creationId xmlns:a16="http://schemas.microsoft.com/office/drawing/2014/main" id="{CF9AD61A-8E67-A94E-3B53-F9806F71A226}"/>
            </a:ext>
          </a:extLst>
        </cdr:cNvPr>
        <cdr:cNvSpPr txBox="1"/>
      </cdr:nvSpPr>
      <cdr:spPr>
        <a:xfrm xmlns:a="http://schemas.openxmlformats.org/drawingml/2006/main">
          <a:off x="2583704" y="3118300"/>
          <a:ext cx="1522187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i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400" dirty="0">
              <a:latin typeface="Corbel" panose="020B0503020204020204" pitchFamily="34" charset="0"/>
            </a:rPr>
            <a:t>10 508 (v. 1994)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10.6.2026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D9150AFA-3F88-1A46-8DA0-34397BE69416}"/>
              </a:ext>
            </a:extLst>
          </p:cNvPr>
          <p:cNvSpPr/>
          <p:nvPr userDrawn="1"/>
        </p:nvSpPr>
        <p:spPr>
          <a:xfrm>
            <a:off x="1574800" y="1442720"/>
            <a:ext cx="9306560" cy="339344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B2C9AAC9-0A54-A14C-BBB5-255BD9B4BC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56080" y="1521097"/>
            <a:ext cx="9144000" cy="148086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677B9D32-9950-CD40-8B17-1BAA5DDB74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56080" y="3094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Nimesi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BC2E71EB-3AA8-6C4A-BF7C-AE9042567640}"/>
              </a:ext>
            </a:extLst>
          </p:cNvPr>
          <p:cNvSpPr txBox="1">
            <a:spLocks/>
          </p:cNvSpPr>
          <p:nvPr userDrawn="1"/>
        </p:nvSpPr>
        <p:spPr>
          <a:xfrm>
            <a:off x="5152775" y="6294209"/>
            <a:ext cx="2422451" cy="3492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3924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B372E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10.6.2026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AD47-6EDB-BE47-8136-DA8BC71D8EC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6B46A5B1-ECEF-1F40-A350-A6BB976CDF4B}"/>
              </a:ext>
            </a:extLst>
          </p:cNvPr>
          <p:cNvSpPr txBox="1">
            <a:spLocks/>
          </p:cNvSpPr>
          <p:nvPr userDrawn="1"/>
        </p:nvSpPr>
        <p:spPr>
          <a:xfrm>
            <a:off x="8952615" y="6263729"/>
            <a:ext cx="2422451" cy="3492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4902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83289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83289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10.6.2026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AD47-6EDB-BE47-8136-DA8BC71D8ECC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8371CDCA-6C4F-1549-8C2B-981A8E2DF28D}"/>
              </a:ext>
            </a:extLst>
          </p:cNvPr>
          <p:cNvSpPr txBox="1">
            <a:spLocks/>
          </p:cNvSpPr>
          <p:nvPr userDrawn="1"/>
        </p:nvSpPr>
        <p:spPr>
          <a:xfrm>
            <a:off x="8952615" y="6263729"/>
            <a:ext cx="2422451" cy="3492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4686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1254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1254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10.6.2026</a:t>
            </a:fld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AD47-6EDB-BE47-8136-DA8BC71D8EC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9410B8A4-B5F6-4543-8545-627CDA2A496E}"/>
              </a:ext>
            </a:extLst>
          </p:cNvPr>
          <p:cNvSpPr txBox="1">
            <a:spLocks/>
          </p:cNvSpPr>
          <p:nvPr userDrawn="1"/>
        </p:nvSpPr>
        <p:spPr>
          <a:xfrm>
            <a:off x="8952615" y="6263729"/>
            <a:ext cx="2422451" cy="3492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94310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64665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10.6.2026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AD47-6EDB-BE47-8136-DA8BC71D8EC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CDA9A2BA-0EDC-E748-A1A1-5933146B19D5}"/>
              </a:ext>
            </a:extLst>
          </p:cNvPr>
          <p:cNvSpPr txBox="1">
            <a:spLocks/>
          </p:cNvSpPr>
          <p:nvPr userDrawn="1"/>
        </p:nvSpPr>
        <p:spPr>
          <a:xfrm>
            <a:off x="8952615" y="6304369"/>
            <a:ext cx="2422451" cy="3492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969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10.6.2026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AD47-6EDB-BE47-8136-DA8BC71D8EC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B51581C9-67F6-DE49-8583-B26E8A2B2579}"/>
              </a:ext>
            </a:extLst>
          </p:cNvPr>
          <p:cNvSpPr txBox="1">
            <a:spLocks/>
          </p:cNvSpPr>
          <p:nvPr userDrawn="1"/>
        </p:nvSpPr>
        <p:spPr>
          <a:xfrm>
            <a:off x="8952615" y="6304369"/>
            <a:ext cx="2422451" cy="3492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754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10.6.2026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AD47-6EDB-BE47-8136-DA8BC71D8EC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F01E6FC1-1004-0A41-BC42-0803FF2FF430}"/>
              </a:ext>
            </a:extLst>
          </p:cNvPr>
          <p:cNvSpPr txBox="1">
            <a:spLocks/>
          </p:cNvSpPr>
          <p:nvPr userDrawn="1"/>
        </p:nvSpPr>
        <p:spPr>
          <a:xfrm>
            <a:off x="8952615" y="6304369"/>
            <a:ext cx="2422451" cy="3492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43802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FAEFA3AB-2D71-2A42-89E6-7D3E42ADC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40" y="122529"/>
            <a:ext cx="11739465" cy="1325563"/>
          </a:xfrm>
        </p:spPr>
        <p:txBody>
          <a:bodyPr/>
          <a:lstStyle>
            <a:lvl1pPr>
              <a:defRPr>
                <a:solidFill>
                  <a:srgbClr val="DB372E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F323F86B-D706-7A41-88C9-9CFE132384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41040" y="1614196"/>
            <a:ext cx="11739465" cy="50198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898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2">
            <a:extLst>
              <a:ext uri="{FF2B5EF4-FFF2-40B4-BE49-F238E27FC236}">
                <a16:creationId xmlns:a16="http://schemas.microsoft.com/office/drawing/2014/main" id="{3D84C883-C1E8-C84F-B03B-5DC8689CFE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5717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2">
            <a:extLst>
              <a:ext uri="{FF2B5EF4-FFF2-40B4-BE49-F238E27FC236}">
                <a16:creationId xmlns:a16="http://schemas.microsoft.com/office/drawing/2014/main" id="{3D84C883-C1E8-C84F-B03B-5DC8689CFE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89045" y="802434"/>
            <a:ext cx="10176588" cy="52531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561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55617" y="2725147"/>
            <a:ext cx="10515600" cy="1325563"/>
          </a:xfrm>
        </p:spPr>
        <p:txBody>
          <a:bodyPr/>
          <a:lstStyle>
            <a:lvl1pPr algn="ctr">
              <a:defRPr b="1">
                <a:solidFill>
                  <a:srgbClr val="E4023A"/>
                </a:solidFill>
              </a:defRPr>
            </a:lvl1pPr>
          </a:lstStyle>
          <a:p>
            <a:r>
              <a:rPr lang="fi-FI" dirty="0"/>
              <a:t>Kiitos.</a:t>
            </a:r>
          </a:p>
        </p:txBody>
      </p:sp>
    </p:spTree>
    <p:extLst>
      <p:ext uri="{BB962C8B-B14F-4D97-AF65-F5344CB8AC3E}">
        <p14:creationId xmlns:p14="http://schemas.microsoft.com/office/powerpoint/2010/main" val="2055451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10.6.2026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D9150AFA-3F88-1A46-8DA0-34397BE69416}"/>
              </a:ext>
            </a:extLst>
          </p:cNvPr>
          <p:cNvSpPr/>
          <p:nvPr userDrawn="1"/>
        </p:nvSpPr>
        <p:spPr>
          <a:xfrm>
            <a:off x="1574800" y="1442720"/>
            <a:ext cx="9306560" cy="3393440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B2C9AAC9-0A54-A14C-BBB5-255BD9B4BC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56080" y="1521097"/>
            <a:ext cx="9144000" cy="148086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677B9D32-9950-CD40-8B17-1BAA5DDB74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56080" y="3094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Nimesi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BC2E71EB-3AA8-6C4A-BF7C-AE9042567640}"/>
              </a:ext>
            </a:extLst>
          </p:cNvPr>
          <p:cNvSpPr txBox="1">
            <a:spLocks/>
          </p:cNvSpPr>
          <p:nvPr userDrawn="1"/>
        </p:nvSpPr>
        <p:spPr>
          <a:xfrm>
            <a:off x="5152775" y="6294209"/>
            <a:ext cx="2422451" cy="3492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0989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ii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55617" y="2725147"/>
            <a:ext cx="10515600" cy="1325563"/>
          </a:xfrm>
        </p:spPr>
        <p:txBody>
          <a:bodyPr/>
          <a:lstStyle>
            <a:lvl1pPr algn="ctr">
              <a:defRPr b="1">
                <a:solidFill>
                  <a:srgbClr val="E4023A"/>
                </a:solidFill>
              </a:defRPr>
            </a:lvl1pPr>
          </a:lstStyle>
          <a:p>
            <a:r>
              <a:rPr lang="fi-FI" dirty="0"/>
              <a:t>Kiitos.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0C9CA67-04F2-4A46-A9F5-63D93F46B2AD}"/>
              </a:ext>
            </a:extLst>
          </p:cNvPr>
          <p:cNvSpPr txBox="1">
            <a:spLocks/>
          </p:cNvSpPr>
          <p:nvPr userDrawn="1"/>
        </p:nvSpPr>
        <p:spPr>
          <a:xfrm>
            <a:off x="4548670" y="933650"/>
            <a:ext cx="3129494" cy="7218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outerShdw sx="1000" sy="1000" algn="ctr" rotWithShape="0">
              <a:srgbClr val="000000"/>
            </a:outerShdw>
            <a:reflection endPos="0" dist="50800" dir="5400000" sy="-100000" algn="bl" rotWithShape="0"/>
          </a:effectLst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85366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ii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55617" y="2558086"/>
            <a:ext cx="10515600" cy="1203501"/>
          </a:xfrm>
        </p:spPr>
        <p:txBody>
          <a:bodyPr/>
          <a:lstStyle>
            <a:lvl1pPr algn="ctr">
              <a:defRPr b="1">
                <a:solidFill>
                  <a:srgbClr val="E4023A"/>
                </a:solidFill>
              </a:defRPr>
            </a:lvl1pPr>
          </a:lstStyle>
          <a:p>
            <a:r>
              <a:rPr lang="fi-FI" dirty="0"/>
              <a:t>Kiitos.</a:t>
            </a:r>
          </a:p>
        </p:txBody>
      </p:sp>
    </p:spTree>
    <p:extLst>
      <p:ext uri="{BB962C8B-B14F-4D97-AF65-F5344CB8AC3E}">
        <p14:creationId xmlns:p14="http://schemas.microsoft.com/office/powerpoint/2010/main" val="3019808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ii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55617" y="2558086"/>
            <a:ext cx="10515600" cy="1203501"/>
          </a:xfrm>
        </p:spPr>
        <p:txBody>
          <a:bodyPr/>
          <a:lstStyle>
            <a:lvl1pPr algn="ctr">
              <a:defRPr b="1">
                <a:solidFill>
                  <a:srgbClr val="E4023A"/>
                </a:solidFill>
              </a:defRPr>
            </a:lvl1pPr>
          </a:lstStyle>
          <a:p>
            <a:r>
              <a:rPr lang="fi-FI" dirty="0"/>
              <a:t>Kiitos.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FC8513A-DB5D-D94E-B307-7DECCC8AA3A7}"/>
              </a:ext>
            </a:extLst>
          </p:cNvPr>
          <p:cNvSpPr txBox="1">
            <a:spLocks/>
          </p:cNvSpPr>
          <p:nvPr userDrawn="1"/>
        </p:nvSpPr>
        <p:spPr>
          <a:xfrm>
            <a:off x="9644564" y="413885"/>
            <a:ext cx="2100956" cy="48463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outerShdw sx="1000" sy="1000" algn="ctr" rotWithShape="0">
              <a:srgbClr val="000000"/>
            </a:outerShdw>
            <a:reflection endPos="0" dist="50800" dir="5400000" sy="-100000" algn="bl" rotWithShape="0"/>
          </a:effectLst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9100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10.6.2026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AD47-6EDB-BE47-8136-DA8BC71D8E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00667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621005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621005"/>
          </a:xfrm>
        </p:spPr>
        <p:txBody>
          <a:bodyPr vert="eaVert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10.6.2026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AD47-6EDB-BE47-8136-DA8BC71D8E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065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10.6.2026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D9150AFA-3F88-1A46-8DA0-34397BE69416}"/>
              </a:ext>
            </a:extLst>
          </p:cNvPr>
          <p:cNvSpPr/>
          <p:nvPr userDrawn="1"/>
        </p:nvSpPr>
        <p:spPr>
          <a:xfrm>
            <a:off x="1574800" y="1442720"/>
            <a:ext cx="9306560" cy="3393440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B2C9AAC9-0A54-A14C-BBB5-255BD9B4BC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56080" y="1521097"/>
            <a:ext cx="9144000" cy="148086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677B9D32-9950-CD40-8B17-1BAA5DDB74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56080" y="3094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Nimesi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BC2E71EB-3AA8-6C4A-BF7C-AE9042567640}"/>
              </a:ext>
            </a:extLst>
          </p:cNvPr>
          <p:cNvSpPr txBox="1">
            <a:spLocks/>
          </p:cNvSpPr>
          <p:nvPr userDrawn="1"/>
        </p:nvSpPr>
        <p:spPr>
          <a:xfrm>
            <a:off x="5177602" y="6269799"/>
            <a:ext cx="2100956" cy="46163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1320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10.6.2026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D9150AFA-3F88-1A46-8DA0-34397BE69416}"/>
              </a:ext>
            </a:extLst>
          </p:cNvPr>
          <p:cNvSpPr/>
          <p:nvPr userDrawn="1"/>
        </p:nvSpPr>
        <p:spPr>
          <a:xfrm>
            <a:off x="1574800" y="1442720"/>
            <a:ext cx="9306560" cy="3393440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B2C9AAC9-0A54-A14C-BBB5-255BD9B4BC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56080" y="1521097"/>
            <a:ext cx="9144000" cy="148086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677B9D32-9950-CD40-8B17-1BAA5DDB74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56080" y="3094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Nimesi</a:t>
            </a:r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0B0A4259-8A04-D747-847C-D9BB12FEB09E}"/>
              </a:ext>
            </a:extLst>
          </p:cNvPr>
          <p:cNvSpPr txBox="1">
            <a:spLocks/>
          </p:cNvSpPr>
          <p:nvPr userDrawn="1"/>
        </p:nvSpPr>
        <p:spPr>
          <a:xfrm>
            <a:off x="5152775" y="6294209"/>
            <a:ext cx="2422451" cy="3492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0637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10.6.2026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D9150AFA-3F88-1A46-8DA0-34397BE69416}"/>
              </a:ext>
            </a:extLst>
          </p:cNvPr>
          <p:cNvSpPr/>
          <p:nvPr userDrawn="1"/>
        </p:nvSpPr>
        <p:spPr>
          <a:xfrm>
            <a:off x="1574800" y="1442720"/>
            <a:ext cx="9306560" cy="3393440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B2C9AAC9-0A54-A14C-BBB5-255BD9B4BC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56080" y="1521097"/>
            <a:ext cx="9144000" cy="148086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677B9D32-9950-CD40-8B17-1BAA5DDB74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56080" y="3094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Nimesi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8A6B2E4E-BA95-DE45-9741-3B788820E896}"/>
              </a:ext>
            </a:extLst>
          </p:cNvPr>
          <p:cNvSpPr txBox="1">
            <a:spLocks/>
          </p:cNvSpPr>
          <p:nvPr userDrawn="1"/>
        </p:nvSpPr>
        <p:spPr>
          <a:xfrm>
            <a:off x="5177602" y="6269799"/>
            <a:ext cx="2100956" cy="46163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7366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495BD3B7-5B62-A24F-B953-1C79A398BFE5}"/>
              </a:ext>
            </a:extLst>
          </p:cNvPr>
          <p:cNvSpPr/>
          <p:nvPr userDrawn="1"/>
        </p:nvSpPr>
        <p:spPr>
          <a:xfrm>
            <a:off x="693019" y="365125"/>
            <a:ext cx="10886173" cy="545815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B372E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97659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10.6.2026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AD47-6EDB-BE47-8136-DA8BC71D8EC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6B46A5B1-ECEF-1F40-A350-A6BB976CDF4B}"/>
              </a:ext>
            </a:extLst>
          </p:cNvPr>
          <p:cNvSpPr txBox="1">
            <a:spLocks/>
          </p:cNvSpPr>
          <p:nvPr userDrawn="1"/>
        </p:nvSpPr>
        <p:spPr>
          <a:xfrm>
            <a:off x="8952615" y="6263729"/>
            <a:ext cx="2422451" cy="3492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0334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 userDrawn="1"/>
        </p:nvSpPr>
        <p:spPr>
          <a:xfrm>
            <a:off x="0" y="0"/>
            <a:ext cx="12192000" cy="6116320"/>
          </a:xfrm>
          <a:prstGeom prst="rect">
            <a:avLst/>
          </a:prstGeom>
          <a:solidFill>
            <a:srgbClr val="E40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671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10.6.2026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AD47-6EDB-BE47-8136-DA8BC71D8EC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E6D316D7-9841-AA49-9E2E-D6555770C72A}"/>
              </a:ext>
            </a:extLst>
          </p:cNvPr>
          <p:cNvSpPr txBox="1">
            <a:spLocks/>
          </p:cNvSpPr>
          <p:nvPr userDrawn="1"/>
        </p:nvSpPr>
        <p:spPr>
          <a:xfrm>
            <a:off x="8952615" y="6304369"/>
            <a:ext cx="2422451" cy="3492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6215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 userDrawn="1"/>
        </p:nvSpPr>
        <p:spPr>
          <a:xfrm>
            <a:off x="0" y="0"/>
            <a:ext cx="12192000" cy="61163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67175"/>
          </a:xfrm>
        </p:spPr>
        <p:txBody>
          <a:bodyPr/>
          <a:lstStyle>
            <a:lvl1pPr>
              <a:defRPr>
                <a:solidFill>
                  <a:srgbClr val="4D4D4C"/>
                </a:solidFill>
              </a:defRPr>
            </a:lvl1pPr>
            <a:lvl2pPr>
              <a:defRPr>
                <a:solidFill>
                  <a:srgbClr val="4D4D4C"/>
                </a:solidFill>
              </a:defRPr>
            </a:lvl2pPr>
            <a:lvl3pPr>
              <a:defRPr>
                <a:solidFill>
                  <a:srgbClr val="4D4D4C"/>
                </a:solidFill>
              </a:defRPr>
            </a:lvl3pPr>
            <a:lvl4pPr>
              <a:defRPr>
                <a:solidFill>
                  <a:srgbClr val="4D4D4C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10.6.2026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AD47-6EDB-BE47-8136-DA8BC71D8EC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5AE0C213-E1D8-6C44-AD13-BADB3B0CC4F0}"/>
              </a:ext>
            </a:extLst>
          </p:cNvPr>
          <p:cNvSpPr txBox="1">
            <a:spLocks/>
          </p:cNvSpPr>
          <p:nvPr userDrawn="1"/>
        </p:nvSpPr>
        <p:spPr>
          <a:xfrm>
            <a:off x="8952615" y="6304369"/>
            <a:ext cx="2422451" cy="3492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9544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 userDrawn="1"/>
        </p:nvSpPr>
        <p:spPr>
          <a:xfrm>
            <a:off x="0" y="0"/>
            <a:ext cx="12192000" cy="6096000"/>
          </a:xfrm>
          <a:prstGeom prst="rect">
            <a:avLst/>
          </a:prstGeom>
          <a:solidFill>
            <a:srgbClr val="4D4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67175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10.6.2026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AD47-6EDB-BE47-8136-DA8BC71D8EC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40E9CAEE-A8CB-6746-AAEA-7115B1386FFA}"/>
              </a:ext>
            </a:extLst>
          </p:cNvPr>
          <p:cNvSpPr txBox="1">
            <a:spLocks/>
          </p:cNvSpPr>
          <p:nvPr userDrawn="1"/>
        </p:nvSpPr>
        <p:spPr>
          <a:xfrm>
            <a:off x="8952615" y="6304369"/>
            <a:ext cx="2422451" cy="3492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5586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91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269799"/>
            <a:ext cx="13302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54C66-6362-EF45-8A8B-B9EABF43029F}" type="datetimeFigureOut">
              <a:rPr lang="fi-FI" smtClean="0"/>
              <a:t>10.6.2026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938788" y="62852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9AD47-6EDB-BE47-8136-DA8BC71D8E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914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B372E"/>
          </a:solidFill>
          <a:latin typeface="Corbel" panose="020B0503020204020204" pitchFamily="34" charset="0"/>
          <a:ea typeface="Corbel" panose="020B0503020204020204" pitchFamily="34" charset="0"/>
          <a:cs typeface="Arial Narrow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70000"/>
        <a:buFontTx/>
        <a:buBlip>
          <a:blip r:embed="rId26"/>
        </a:buBlip>
        <a:defRPr sz="2800" kern="1200">
          <a:solidFill>
            <a:srgbClr val="4D4D4C"/>
          </a:solidFill>
          <a:latin typeface="Corbel" panose="020B0503020204020204" pitchFamily="34" charset="0"/>
          <a:ea typeface="Corbel" panose="020B0503020204020204" pitchFamily="34" charset="0"/>
          <a:cs typeface="Arial Narrow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Tx/>
        <a:buBlip>
          <a:blip r:embed="rId26"/>
        </a:buBlip>
        <a:defRPr sz="2400" kern="1200">
          <a:solidFill>
            <a:srgbClr val="4D4D4C"/>
          </a:solidFill>
          <a:latin typeface="Corbel" panose="020B0503020204020204" pitchFamily="34" charset="0"/>
          <a:ea typeface="Corbel" panose="020B0503020204020204" pitchFamily="34" charset="0"/>
          <a:cs typeface="Arial Narrow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Tx/>
        <a:buBlip>
          <a:blip r:embed="rId26"/>
        </a:buBlip>
        <a:defRPr sz="2000" kern="1200">
          <a:solidFill>
            <a:srgbClr val="4D4D4C"/>
          </a:solidFill>
          <a:latin typeface="Corbel" panose="020B0503020204020204" pitchFamily="34" charset="0"/>
          <a:ea typeface="Corbel" panose="020B0503020204020204" pitchFamily="34" charset="0"/>
          <a:cs typeface="Arial Narrow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Tx/>
        <a:buBlip>
          <a:blip r:embed="rId26"/>
        </a:buBlip>
        <a:defRPr sz="1800" kern="1200">
          <a:solidFill>
            <a:srgbClr val="4D4D4C"/>
          </a:solidFill>
          <a:latin typeface="Corbel" panose="020B0503020204020204" pitchFamily="34" charset="0"/>
          <a:ea typeface="Corbel" panose="020B0503020204020204" pitchFamily="34" charset="0"/>
          <a:cs typeface="Arial Narrow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Kaavio 3">
            <a:extLst>
              <a:ext uri="{FF2B5EF4-FFF2-40B4-BE49-F238E27FC236}">
                <a16:creationId xmlns:a16="http://schemas.microsoft.com/office/drawing/2014/main" id="{7AF782D0-FCF5-42B5-B08F-13BCA94A84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233662"/>
              </p:ext>
            </p:extLst>
          </p:nvPr>
        </p:nvGraphicFramePr>
        <p:xfrm>
          <a:off x="666206" y="226423"/>
          <a:ext cx="10859588" cy="6081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A25CD883-2B1C-4D56-8B9F-61FBF6E18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380" y="396798"/>
            <a:ext cx="10175240" cy="790574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/>
              <a:t>Pohjois-Karjalan teolliset työpaikat 1990-2025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2D79AF13-A8DD-4BC3-8410-F1E6E886BF70}"/>
              </a:ext>
            </a:extLst>
          </p:cNvPr>
          <p:cNvSpPr txBox="1"/>
          <p:nvPr/>
        </p:nvSpPr>
        <p:spPr>
          <a:xfrm>
            <a:off x="1562100" y="6307631"/>
            <a:ext cx="56692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orbel" panose="020B0503020204020204" pitchFamily="34" charset="0"/>
              </a:rPr>
              <a:t>Lähde</a:t>
            </a:r>
            <a:r>
              <a:rPr lang="en-US" sz="1600" dirty="0">
                <a:latin typeface="Corbel" panose="020B0503020204020204" pitchFamily="34" charset="0"/>
              </a:rPr>
              <a:t>:</a:t>
            </a:r>
            <a:r>
              <a:rPr lang="en-US" sz="1600" baseline="0" dirty="0">
                <a:latin typeface="Corbel" panose="020B0503020204020204" pitchFamily="34" charset="0"/>
              </a:rPr>
              <a:t> </a:t>
            </a:r>
            <a:r>
              <a:rPr lang="en-US" sz="1600" baseline="0" dirty="0" err="1">
                <a:latin typeface="Corbel" panose="020B0503020204020204" pitchFamily="34" charset="0"/>
              </a:rPr>
              <a:t>Pohjois-Karjalan</a:t>
            </a:r>
            <a:r>
              <a:rPr lang="en-US" sz="1600" baseline="0" dirty="0">
                <a:latin typeface="Corbel" panose="020B0503020204020204" pitchFamily="34" charset="0"/>
              </a:rPr>
              <a:t> </a:t>
            </a:r>
            <a:r>
              <a:rPr lang="en-US" sz="1600" baseline="0" dirty="0" err="1">
                <a:latin typeface="Corbel" panose="020B0503020204020204" pitchFamily="34" charset="0"/>
              </a:rPr>
              <a:t>maakuntaliiton</a:t>
            </a:r>
            <a:r>
              <a:rPr lang="en-US" sz="1600" baseline="0" dirty="0">
                <a:latin typeface="Corbel" panose="020B0503020204020204" pitchFamily="34" charset="0"/>
              </a:rPr>
              <a:t> </a:t>
            </a:r>
            <a:r>
              <a:rPr lang="en-US" sz="1600" baseline="0" dirty="0" err="1">
                <a:latin typeface="Corbel" panose="020B0503020204020204" pitchFamily="34" charset="0"/>
              </a:rPr>
              <a:t>teollisuusyritysrekisteri</a:t>
            </a:r>
            <a:endParaRPr lang="en-US" sz="1600" dirty="0">
              <a:latin typeface="Corbel" panose="020B0503020204020204" pitchFamily="34" charset="0"/>
            </a:endParaRPr>
          </a:p>
          <a:p>
            <a:endParaRPr lang="fi-FI" dirty="0">
              <a:latin typeface="Corbel" panose="020B0503020204020204" pitchFamily="34" charset="0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CF9AD61A-8E67-A94E-3B53-F9806F71A226}"/>
              </a:ext>
            </a:extLst>
          </p:cNvPr>
          <p:cNvSpPr txBox="1"/>
          <p:nvPr/>
        </p:nvSpPr>
        <p:spPr>
          <a:xfrm>
            <a:off x="10880036" y="3129280"/>
            <a:ext cx="98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Corbel" panose="020B0503020204020204" pitchFamily="34" charset="0"/>
              </a:rPr>
              <a:t>10 565</a:t>
            </a:r>
          </a:p>
        </p:txBody>
      </p:sp>
      <p:sp>
        <p:nvSpPr>
          <p:cNvPr id="6" name="Kaari 5">
            <a:extLst>
              <a:ext uri="{FF2B5EF4-FFF2-40B4-BE49-F238E27FC236}">
                <a16:creationId xmlns:a16="http://schemas.microsoft.com/office/drawing/2014/main" id="{6C314B48-3C06-617C-7AD4-9523005C18D0}"/>
              </a:ext>
            </a:extLst>
          </p:cNvPr>
          <p:cNvSpPr/>
          <p:nvPr/>
        </p:nvSpPr>
        <p:spPr>
          <a:xfrm rot="11158226">
            <a:off x="3087936" y="3445722"/>
            <a:ext cx="323948" cy="45719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890844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MAAKUNTALIITT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4003A"/>
      </a:accent1>
      <a:accent2>
        <a:srgbClr val="FBDE00"/>
      </a:accent2>
      <a:accent3>
        <a:srgbClr val="75C9DA"/>
      </a:accent3>
      <a:accent4>
        <a:srgbClr val="ADB150"/>
      </a:accent4>
      <a:accent5>
        <a:srgbClr val="FF663E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11968</TotalTime>
  <Words>18</Words>
  <Application>Microsoft Office PowerPoint</Application>
  <PresentationFormat>Laajakuva</PresentationFormat>
  <Paragraphs>4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Corbel</vt:lpstr>
      <vt:lpstr>1_Office-teema</vt:lpstr>
      <vt:lpstr>Pohjois-Karjalan teolliset työpaikat 1990-2025</vt:lpstr>
    </vt:vector>
  </TitlesOfParts>
  <Company>PKMKV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Hanna Silvennoinen</dc:creator>
  <cp:lastModifiedBy>Silvennoinen Hanna</cp:lastModifiedBy>
  <cp:revision>99</cp:revision>
  <cp:lastPrinted>2019-08-26T08:16:36Z</cp:lastPrinted>
  <dcterms:created xsi:type="dcterms:W3CDTF">2018-11-28T12:31:50Z</dcterms:created>
  <dcterms:modified xsi:type="dcterms:W3CDTF">2026-06-10T12:41:50Z</dcterms:modified>
</cp:coreProperties>
</file>